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302" r:id="rId6"/>
    <p:sldId id="271" r:id="rId7"/>
    <p:sldId id="270" r:id="rId8"/>
    <p:sldId id="294" r:id="rId9"/>
    <p:sldId id="295" r:id="rId10"/>
    <p:sldId id="283" r:id="rId11"/>
    <p:sldId id="284" r:id="rId12"/>
    <p:sldId id="300" r:id="rId13"/>
    <p:sldId id="304" r:id="rId14"/>
    <p:sldId id="296" r:id="rId15"/>
    <p:sldId id="305" r:id="rId16"/>
    <p:sldId id="301" r:id="rId17"/>
    <p:sldId id="306" r:id="rId18"/>
    <p:sldId id="266" r:id="rId19"/>
  </p:sldIdLst>
  <p:sldSz cx="9144000" cy="5143500" type="screen16x9"/>
  <p:notesSz cx="6858000" cy="9144000"/>
  <p:embeddedFontLst>
    <p:embeddedFont>
      <p:font typeface="Roboto Slab" charset="0"/>
      <p:regular r:id="rId21"/>
      <p:bold r:id="rId22"/>
    </p:embeddedFont>
    <p:embeddedFont>
      <p:font typeface="Nixie One" charset="0"/>
      <p:regular r:id="rId23"/>
    </p:embeddedFont>
    <p:embeddedFont>
      <p:font typeface="Varela Round" charset="-79"/>
      <p:regular r:id="rId24"/>
    </p:embeddedFont>
    <p:embeddedFont>
      <p:font typeface="Calibri Light" pitchFamily="34" charset="0"/>
      <p:regular r:id="rId25"/>
      <p:italic r:id="rId26"/>
    </p:embeddedFont>
    <p:embeddedFont>
      <p:font typeface="Impact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EA4828"/>
    <a:srgbClr val="FF5050"/>
  </p:clrMru>
</p:presentationPr>
</file>

<file path=ppt/tableStyles.xml><?xml version="1.0" encoding="utf-8"?>
<a:tblStyleLst xmlns:a="http://schemas.openxmlformats.org/drawingml/2006/main" def="{0F14A240-A62A-4944-81A0-EEA45DB09BF0}">
  <a:tblStyle styleId="{0F14A240-A62A-4944-81A0-EEA45DB09BF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90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15C6C-70EC-4FA6-AAF2-478D77D30196}" type="doc">
      <dgm:prSet loTypeId="urn:microsoft.com/office/officeart/2005/8/layout/matrix1" loCatId="matrix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1EDE1B-9C80-4073-8B27-83ADF1C3F8FB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DD24895C-AFBD-41C5-80AA-69DD59E73B86}" type="parTrans" cxnId="{A3F12CED-2380-4BE1-BB17-0F38EEAD192C}">
      <dgm:prSet/>
      <dgm:spPr/>
      <dgm:t>
        <a:bodyPr/>
        <a:lstStyle/>
        <a:p>
          <a:endParaRPr lang="es-ES"/>
        </a:p>
      </dgm:t>
    </dgm:pt>
    <dgm:pt modelId="{743058AE-6B5F-4682-9759-04CC66CC6E3F}" type="sibTrans" cxnId="{A3F12CED-2380-4BE1-BB17-0F38EEAD192C}">
      <dgm:prSet/>
      <dgm:spPr/>
      <dgm:t>
        <a:bodyPr/>
        <a:lstStyle/>
        <a:p>
          <a:endParaRPr lang="es-ES"/>
        </a:p>
      </dgm:t>
    </dgm:pt>
    <dgm:pt modelId="{93E4E850-E005-49B4-B8F0-643F68EC6324}">
      <dgm:prSet phldrT="[Texto]" custT="1"/>
      <dgm:spPr>
        <a:solidFill>
          <a:srgbClr val="92D050"/>
        </a:solidFill>
      </dgm:spPr>
      <dgm:t>
        <a:bodyPr/>
        <a:lstStyle/>
        <a:p>
          <a:endParaRPr lang="es-ES" sz="1600" b="1" u="sng" dirty="0" smtClean="0"/>
        </a:p>
        <a:p>
          <a:endParaRPr lang="es-ES" sz="1600" b="1" u="sng" dirty="0" smtClean="0"/>
        </a:p>
        <a:p>
          <a:r>
            <a:rPr lang="es-ES" sz="1600" b="1" u="sng" dirty="0" smtClean="0"/>
            <a:t>Agricultura </a:t>
          </a:r>
          <a:r>
            <a:rPr lang="es-ES" sz="1600" b="1" u="sng" dirty="0" err="1" smtClean="0"/>
            <a:t>Ecologica</a:t>
          </a:r>
          <a:endParaRPr lang="es-ES" sz="1600" b="1" u="sng" dirty="0" smtClean="0"/>
        </a:p>
        <a:p>
          <a:r>
            <a:rPr lang="es-ES" sz="1400" dirty="0" smtClean="0"/>
            <a:t>Respetuosa con Medio Ambiente y</a:t>
          </a:r>
        </a:p>
        <a:p>
          <a:r>
            <a:rPr lang="es-ES" sz="1400" dirty="0" smtClean="0"/>
            <a:t>Segura para los</a:t>
          </a:r>
        </a:p>
        <a:p>
          <a:r>
            <a:rPr lang="es-ES" sz="1400" dirty="0" smtClean="0"/>
            <a:t> Agricultores</a:t>
          </a:r>
          <a:endParaRPr lang="es-ES" sz="1400" dirty="0"/>
        </a:p>
      </dgm:t>
    </dgm:pt>
    <dgm:pt modelId="{52D1530B-7DE2-4CCC-A40A-19858095097E}" type="parTrans" cxnId="{ACAF3907-528D-4828-9B90-A883AFD6E4AE}">
      <dgm:prSet/>
      <dgm:spPr/>
      <dgm:t>
        <a:bodyPr/>
        <a:lstStyle/>
        <a:p>
          <a:endParaRPr lang="es-ES"/>
        </a:p>
      </dgm:t>
    </dgm:pt>
    <dgm:pt modelId="{94225527-79CB-4F14-9473-F604D1EEF625}" type="sibTrans" cxnId="{ACAF3907-528D-4828-9B90-A883AFD6E4AE}">
      <dgm:prSet/>
      <dgm:spPr/>
      <dgm:t>
        <a:bodyPr/>
        <a:lstStyle/>
        <a:p>
          <a:endParaRPr lang="es-ES"/>
        </a:p>
      </dgm:t>
    </dgm:pt>
    <dgm:pt modelId="{588315BC-35E7-4256-B0D2-B9FA10FC9597}">
      <dgm:prSet phldrT="[Texto]" custT="1"/>
      <dgm:spPr/>
      <dgm:t>
        <a:bodyPr/>
        <a:lstStyle/>
        <a:p>
          <a:endParaRPr lang="es-ES" sz="1600" u="sng" dirty="0" smtClean="0"/>
        </a:p>
        <a:p>
          <a:r>
            <a:rPr lang="es-ES" sz="1600" b="1" u="sng" dirty="0" smtClean="0"/>
            <a:t>Consumidores</a:t>
          </a:r>
        </a:p>
        <a:p>
          <a:r>
            <a:rPr lang="es-ES" sz="1600" dirty="0" smtClean="0"/>
            <a:t>Compra de los productos locales de calidad frente a otros productos</a:t>
          </a:r>
          <a:endParaRPr lang="es-ES" sz="1600" dirty="0"/>
        </a:p>
      </dgm:t>
    </dgm:pt>
    <dgm:pt modelId="{9AB81E60-31F1-4BE6-88AE-F688448E71D5}" type="parTrans" cxnId="{D91BE586-5C60-4853-985C-876291E61964}">
      <dgm:prSet/>
      <dgm:spPr/>
      <dgm:t>
        <a:bodyPr/>
        <a:lstStyle/>
        <a:p>
          <a:endParaRPr lang="es-ES"/>
        </a:p>
      </dgm:t>
    </dgm:pt>
    <dgm:pt modelId="{9AA831A7-F6BE-49EC-BA18-BB3792B42C78}" type="sibTrans" cxnId="{D91BE586-5C60-4853-985C-876291E61964}">
      <dgm:prSet/>
      <dgm:spPr/>
      <dgm:t>
        <a:bodyPr/>
        <a:lstStyle/>
        <a:p>
          <a:endParaRPr lang="es-ES"/>
        </a:p>
      </dgm:t>
    </dgm:pt>
    <dgm:pt modelId="{36714F8D-D135-4202-BF7D-484D9F7A4860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1400" u="sng" dirty="0" smtClean="0"/>
            <a:t>Compromiso del Comercio Local y Empresas de todos los sectores </a:t>
          </a:r>
        </a:p>
        <a:p>
          <a:r>
            <a:rPr lang="es-ES" sz="1400" u="none" dirty="0" err="1" smtClean="0"/>
            <a:t>Promocion</a:t>
          </a:r>
          <a:r>
            <a:rPr lang="es-ES" sz="1400" u="none" dirty="0" smtClean="0"/>
            <a:t> y el Consumo Responsable de los productos de su Territorio</a:t>
          </a:r>
        </a:p>
      </dgm:t>
    </dgm:pt>
    <dgm:pt modelId="{E9D61E86-09C0-4446-A4AC-147C6A32B104}" type="parTrans" cxnId="{268DCEE1-303E-4246-A0BD-F4DE1BF03543}">
      <dgm:prSet/>
      <dgm:spPr/>
      <dgm:t>
        <a:bodyPr/>
        <a:lstStyle/>
        <a:p>
          <a:endParaRPr lang="es-ES"/>
        </a:p>
      </dgm:t>
    </dgm:pt>
    <dgm:pt modelId="{238FB929-B58D-482F-9B6D-E14C8FF3081A}" type="sibTrans" cxnId="{268DCEE1-303E-4246-A0BD-F4DE1BF03543}">
      <dgm:prSet/>
      <dgm:spPr/>
      <dgm:t>
        <a:bodyPr/>
        <a:lstStyle/>
        <a:p>
          <a:endParaRPr lang="es-ES"/>
        </a:p>
      </dgm:t>
    </dgm:pt>
    <dgm:pt modelId="{930B2B4D-928F-42E1-BCCB-2C287DB007AB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1600" b="1" u="sng" dirty="0" smtClean="0"/>
            <a:t>Instituciones</a:t>
          </a:r>
        </a:p>
        <a:p>
          <a:r>
            <a:rPr lang="es-ES" sz="1400" dirty="0" smtClean="0"/>
            <a:t>Apoyo institucional para un municipio sostenible y que fomenta la </a:t>
          </a:r>
          <a:r>
            <a:rPr lang="es-ES" sz="1400" dirty="0" err="1" smtClean="0"/>
            <a:t>economia</a:t>
          </a:r>
          <a:r>
            <a:rPr lang="es-ES" sz="1400" dirty="0" smtClean="0"/>
            <a:t> local </a:t>
          </a:r>
          <a:endParaRPr lang="es-ES" sz="1400" dirty="0"/>
        </a:p>
      </dgm:t>
    </dgm:pt>
    <dgm:pt modelId="{C23509DE-55CA-495F-9B43-8EA24D07911A}" type="parTrans" cxnId="{0FB4E828-D9B8-4C1A-878D-AEB496D81951}">
      <dgm:prSet/>
      <dgm:spPr/>
      <dgm:t>
        <a:bodyPr/>
        <a:lstStyle/>
        <a:p>
          <a:endParaRPr lang="es-ES"/>
        </a:p>
      </dgm:t>
    </dgm:pt>
    <dgm:pt modelId="{FEF613FA-82D5-49AA-BFC5-DD8ECBB567B5}" type="sibTrans" cxnId="{0FB4E828-D9B8-4C1A-878D-AEB496D81951}">
      <dgm:prSet/>
      <dgm:spPr/>
      <dgm:t>
        <a:bodyPr/>
        <a:lstStyle/>
        <a:p>
          <a:endParaRPr lang="es-ES"/>
        </a:p>
      </dgm:t>
    </dgm:pt>
    <dgm:pt modelId="{48D21FE7-5403-4274-97F0-321D0D117452}">
      <dgm:prSet/>
      <dgm:spPr/>
      <dgm:t>
        <a:bodyPr/>
        <a:lstStyle/>
        <a:p>
          <a:endParaRPr lang="es-ES"/>
        </a:p>
      </dgm:t>
    </dgm:pt>
    <dgm:pt modelId="{14E57714-600B-4959-8313-D28967DF705B}" type="parTrans" cxnId="{75763B9F-6BB0-4782-84EA-66B6441862A2}">
      <dgm:prSet/>
      <dgm:spPr/>
      <dgm:t>
        <a:bodyPr/>
        <a:lstStyle/>
        <a:p>
          <a:endParaRPr lang="es-ES"/>
        </a:p>
      </dgm:t>
    </dgm:pt>
    <dgm:pt modelId="{7D86F963-852C-4186-9BC6-A30E4F201F3A}" type="sibTrans" cxnId="{75763B9F-6BB0-4782-84EA-66B6441862A2}">
      <dgm:prSet/>
      <dgm:spPr/>
      <dgm:t>
        <a:bodyPr/>
        <a:lstStyle/>
        <a:p>
          <a:endParaRPr lang="es-ES"/>
        </a:p>
      </dgm:t>
    </dgm:pt>
    <dgm:pt modelId="{498701BC-E552-40D6-A46B-977582BF8944}">
      <dgm:prSet/>
      <dgm:spPr/>
      <dgm:t>
        <a:bodyPr/>
        <a:lstStyle/>
        <a:p>
          <a:endParaRPr lang="es-ES"/>
        </a:p>
      </dgm:t>
    </dgm:pt>
    <dgm:pt modelId="{C20F59C7-533F-41EF-96D8-6C205C7B7864}" type="parTrans" cxnId="{A028A55C-EC05-431D-8EB6-EF5805A98147}">
      <dgm:prSet/>
      <dgm:spPr/>
      <dgm:t>
        <a:bodyPr/>
        <a:lstStyle/>
        <a:p>
          <a:endParaRPr lang="es-ES"/>
        </a:p>
      </dgm:t>
    </dgm:pt>
    <dgm:pt modelId="{5B13990B-E4D6-478E-8E2D-854A999B8152}" type="sibTrans" cxnId="{A028A55C-EC05-431D-8EB6-EF5805A98147}">
      <dgm:prSet/>
      <dgm:spPr/>
      <dgm:t>
        <a:bodyPr/>
        <a:lstStyle/>
        <a:p>
          <a:endParaRPr lang="es-ES"/>
        </a:p>
      </dgm:t>
    </dgm:pt>
    <dgm:pt modelId="{56B9A461-DD4F-4EC5-AB4D-35628C1FD6E4}">
      <dgm:prSet/>
      <dgm:spPr/>
      <dgm:t>
        <a:bodyPr/>
        <a:lstStyle/>
        <a:p>
          <a:endParaRPr lang="es-ES"/>
        </a:p>
      </dgm:t>
    </dgm:pt>
    <dgm:pt modelId="{B477A2C0-FDE1-4927-A9A2-BADBA15DE930}" type="parTrans" cxnId="{814A2C34-6D70-4ECD-B6D4-A84AA79FA1D1}">
      <dgm:prSet/>
      <dgm:spPr/>
      <dgm:t>
        <a:bodyPr/>
        <a:lstStyle/>
        <a:p>
          <a:endParaRPr lang="es-ES"/>
        </a:p>
      </dgm:t>
    </dgm:pt>
    <dgm:pt modelId="{6F6A5F4C-613D-4175-8CE0-80940697C205}" type="sibTrans" cxnId="{814A2C34-6D70-4ECD-B6D4-A84AA79FA1D1}">
      <dgm:prSet/>
      <dgm:spPr/>
      <dgm:t>
        <a:bodyPr/>
        <a:lstStyle/>
        <a:p>
          <a:endParaRPr lang="es-ES"/>
        </a:p>
      </dgm:t>
    </dgm:pt>
    <dgm:pt modelId="{8A93F213-D356-4D23-80DB-E252E6ED4F06}" type="pres">
      <dgm:prSet presAssocID="{44215C6C-70EC-4FA6-AAF2-478D77D301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E71C04-66F1-4202-91E4-6EA423BA9DEF}" type="pres">
      <dgm:prSet presAssocID="{44215C6C-70EC-4FA6-AAF2-478D77D30196}" presName="matrix" presStyleCnt="0"/>
      <dgm:spPr/>
    </dgm:pt>
    <dgm:pt modelId="{AF8EC501-8FC8-4400-9C61-C276334AB522}" type="pres">
      <dgm:prSet presAssocID="{44215C6C-70EC-4FA6-AAF2-478D77D30196}" presName="tile1" presStyleLbl="node1" presStyleIdx="0" presStyleCnt="4"/>
      <dgm:spPr/>
      <dgm:t>
        <a:bodyPr/>
        <a:lstStyle/>
        <a:p>
          <a:endParaRPr lang="es-ES"/>
        </a:p>
      </dgm:t>
    </dgm:pt>
    <dgm:pt modelId="{90D1893F-780D-4FC7-9783-417863452C61}" type="pres">
      <dgm:prSet presAssocID="{44215C6C-70EC-4FA6-AAF2-478D77D301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13E11F-E555-4D3C-B2AC-52F9DAE0DAF4}" type="pres">
      <dgm:prSet presAssocID="{44215C6C-70EC-4FA6-AAF2-478D77D30196}" presName="tile2" presStyleLbl="node1" presStyleIdx="1" presStyleCnt="4"/>
      <dgm:spPr/>
      <dgm:t>
        <a:bodyPr/>
        <a:lstStyle/>
        <a:p>
          <a:endParaRPr lang="es-ES"/>
        </a:p>
      </dgm:t>
    </dgm:pt>
    <dgm:pt modelId="{25A15054-B376-447B-8545-1C21326CDD48}" type="pres">
      <dgm:prSet presAssocID="{44215C6C-70EC-4FA6-AAF2-478D77D301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5549AB-000E-4080-B809-802918E76668}" type="pres">
      <dgm:prSet presAssocID="{44215C6C-70EC-4FA6-AAF2-478D77D30196}" presName="tile3" presStyleLbl="node1" presStyleIdx="2" presStyleCnt="4" custLinFactNeighborX="-2439"/>
      <dgm:spPr/>
      <dgm:t>
        <a:bodyPr/>
        <a:lstStyle/>
        <a:p>
          <a:endParaRPr lang="es-ES"/>
        </a:p>
      </dgm:t>
    </dgm:pt>
    <dgm:pt modelId="{758FD289-0602-45C3-8A16-7E05FE697D60}" type="pres">
      <dgm:prSet presAssocID="{44215C6C-70EC-4FA6-AAF2-478D77D301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21F187-E83E-4A7F-A5F3-D06F6884A042}" type="pres">
      <dgm:prSet presAssocID="{44215C6C-70EC-4FA6-AAF2-478D77D30196}" presName="tile4" presStyleLbl="node1" presStyleIdx="3" presStyleCnt="4"/>
      <dgm:spPr/>
      <dgm:t>
        <a:bodyPr/>
        <a:lstStyle/>
        <a:p>
          <a:endParaRPr lang="es-ES"/>
        </a:p>
      </dgm:t>
    </dgm:pt>
    <dgm:pt modelId="{AA55BA0E-B53D-46BD-95D5-1CC19EE9437D}" type="pres">
      <dgm:prSet presAssocID="{44215C6C-70EC-4FA6-AAF2-478D77D301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8D92B2-048B-4741-81C0-EDD9B1F138B6}" type="pres">
      <dgm:prSet presAssocID="{44215C6C-70EC-4FA6-AAF2-478D77D30196}" presName="centerTile" presStyleLbl="fgShp" presStyleIdx="0" presStyleCnt="1" custLinFactNeighborX="-926" custLinFactNeighborY="-217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D91BE586-5C60-4853-985C-876291E61964}" srcId="{A41EDE1B-9C80-4073-8B27-83ADF1C3F8FB}" destId="{588315BC-35E7-4256-B0D2-B9FA10FC9597}" srcOrd="1" destOrd="0" parTransId="{9AB81E60-31F1-4BE6-88AE-F688448E71D5}" sibTransId="{9AA831A7-F6BE-49EC-BA18-BB3792B42C78}"/>
    <dgm:cxn modelId="{A028A55C-EC05-431D-8EB6-EF5805A98147}" srcId="{44215C6C-70EC-4FA6-AAF2-478D77D30196}" destId="{498701BC-E552-40D6-A46B-977582BF8944}" srcOrd="2" destOrd="0" parTransId="{C20F59C7-533F-41EF-96D8-6C205C7B7864}" sibTransId="{5B13990B-E4D6-478E-8E2D-854A999B8152}"/>
    <dgm:cxn modelId="{0FB4E828-D9B8-4C1A-878D-AEB496D81951}" srcId="{A41EDE1B-9C80-4073-8B27-83ADF1C3F8FB}" destId="{930B2B4D-928F-42E1-BCCB-2C287DB007AB}" srcOrd="3" destOrd="0" parTransId="{C23509DE-55CA-495F-9B43-8EA24D07911A}" sibTransId="{FEF613FA-82D5-49AA-BFC5-DD8ECBB567B5}"/>
    <dgm:cxn modelId="{ACAF3907-528D-4828-9B90-A883AFD6E4AE}" srcId="{A41EDE1B-9C80-4073-8B27-83ADF1C3F8FB}" destId="{93E4E850-E005-49B4-B8F0-643F68EC6324}" srcOrd="0" destOrd="0" parTransId="{52D1530B-7DE2-4CCC-A40A-19858095097E}" sibTransId="{94225527-79CB-4F14-9473-F604D1EEF625}"/>
    <dgm:cxn modelId="{75763B9F-6BB0-4782-84EA-66B6441862A2}" srcId="{44215C6C-70EC-4FA6-AAF2-478D77D30196}" destId="{48D21FE7-5403-4274-97F0-321D0D117452}" srcOrd="1" destOrd="0" parTransId="{14E57714-600B-4959-8313-D28967DF705B}" sibTransId="{7D86F963-852C-4186-9BC6-A30E4F201F3A}"/>
    <dgm:cxn modelId="{89889F39-770E-4845-859C-E16F05E8B377}" type="presOf" srcId="{93E4E850-E005-49B4-B8F0-643F68EC6324}" destId="{AF8EC501-8FC8-4400-9C61-C276334AB522}" srcOrd="0" destOrd="0" presId="urn:microsoft.com/office/officeart/2005/8/layout/matrix1"/>
    <dgm:cxn modelId="{814A2C34-6D70-4ECD-B6D4-A84AA79FA1D1}" srcId="{44215C6C-70EC-4FA6-AAF2-478D77D30196}" destId="{56B9A461-DD4F-4EC5-AB4D-35628C1FD6E4}" srcOrd="3" destOrd="0" parTransId="{B477A2C0-FDE1-4927-A9A2-BADBA15DE930}" sibTransId="{6F6A5F4C-613D-4175-8CE0-80940697C205}"/>
    <dgm:cxn modelId="{268DCEE1-303E-4246-A0BD-F4DE1BF03543}" srcId="{A41EDE1B-9C80-4073-8B27-83ADF1C3F8FB}" destId="{36714F8D-D135-4202-BF7D-484D9F7A4860}" srcOrd="2" destOrd="0" parTransId="{E9D61E86-09C0-4446-A4AC-147C6A32B104}" sibTransId="{238FB929-B58D-482F-9B6D-E14C8FF3081A}"/>
    <dgm:cxn modelId="{DEE17455-0886-4F29-BCCF-A8F7CBBAF6BA}" type="presOf" srcId="{A41EDE1B-9C80-4073-8B27-83ADF1C3F8FB}" destId="{288D92B2-048B-4741-81C0-EDD9B1F138B6}" srcOrd="0" destOrd="0" presId="urn:microsoft.com/office/officeart/2005/8/layout/matrix1"/>
    <dgm:cxn modelId="{57FEDE46-ACE9-4269-ABD6-CCF549E734CC}" type="presOf" srcId="{930B2B4D-928F-42E1-BCCB-2C287DB007AB}" destId="{AA55BA0E-B53D-46BD-95D5-1CC19EE9437D}" srcOrd="1" destOrd="0" presId="urn:microsoft.com/office/officeart/2005/8/layout/matrix1"/>
    <dgm:cxn modelId="{1AF54BAA-5A85-4E85-8C8F-5C2ECDEDC4D8}" type="presOf" srcId="{93E4E850-E005-49B4-B8F0-643F68EC6324}" destId="{90D1893F-780D-4FC7-9783-417863452C61}" srcOrd="1" destOrd="0" presId="urn:microsoft.com/office/officeart/2005/8/layout/matrix1"/>
    <dgm:cxn modelId="{97B3E830-3B8B-4F38-83FF-925A91BFE90F}" type="presOf" srcId="{36714F8D-D135-4202-BF7D-484D9F7A4860}" destId="{CD5549AB-000E-4080-B809-802918E76668}" srcOrd="0" destOrd="0" presId="urn:microsoft.com/office/officeart/2005/8/layout/matrix1"/>
    <dgm:cxn modelId="{A3F12CED-2380-4BE1-BB17-0F38EEAD192C}" srcId="{44215C6C-70EC-4FA6-AAF2-478D77D30196}" destId="{A41EDE1B-9C80-4073-8B27-83ADF1C3F8FB}" srcOrd="0" destOrd="0" parTransId="{DD24895C-AFBD-41C5-80AA-69DD59E73B86}" sibTransId="{743058AE-6B5F-4682-9759-04CC66CC6E3F}"/>
    <dgm:cxn modelId="{1BA99CAE-124C-4C35-918B-B9FD6210E70E}" type="presOf" srcId="{588315BC-35E7-4256-B0D2-B9FA10FC9597}" destId="{25A15054-B376-447B-8545-1C21326CDD48}" srcOrd="1" destOrd="0" presId="urn:microsoft.com/office/officeart/2005/8/layout/matrix1"/>
    <dgm:cxn modelId="{2D80A8CE-C410-4EC3-9FA1-DBFC0DD24650}" type="presOf" srcId="{588315BC-35E7-4256-B0D2-B9FA10FC9597}" destId="{CD13E11F-E555-4D3C-B2AC-52F9DAE0DAF4}" srcOrd="0" destOrd="0" presId="urn:microsoft.com/office/officeart/2005/8/layout/matrix1"/>
    <dgm:cxn modelId="{C48D9B94-D071-491D-8130-23F28E5AFFB5}" type="presOf" srcId="{36714F8D-D135-4202-BF7D-484D9F7A4860}" destId="{758FD289-0602-45C3-8A16-7E05FE697D60}" srcOrd="1" destOrd="0" presId="urn:microsoft.com/office/officeart/2005/8/layout/matrix1"/>
    <dgm:cxn modelId="{8B359F06-F4A6-422E-889F-DFBA516041B1}" type="presOf" srcId="{44215C6C-70EC-4FA6-AAF2-478D77D30196}" destId="{8A93F213-D356-4D23-80DB-E252E6ED4F06}" srcOrd="0" destOrd="0" presId="urn:microsoft.com/office/officeart/2005/8/layout/matrix1"/>
    <dgm:cxn modelId="{1DD4A748-4FBA-4A0C-814F-0FF8B8D3828F}" type="presOf" srcId="{930B2B4D-928F-42E1-BCCB-2C287DB007AB}" destId="{7721F187-E83E-4A7F-A5F3-D06F6884A042}" srcOrd="0" destOrd="0" presId="urn:microsoft.com/office/officeart/2005/8/layout/matrix1"/>
    <dgm:cxn modelId="{DD78F70D-E4EC-4EB0-99AF-B1DBFE8B0C2B}" type="presParOf" srcId="{8A93F213-D356-4D23-80DB-E252E6ED4F06}" destId="{91E71C04-66F1-4202-91E4-6EA423BA9DEF}" srcOrd="0" destOrd="0" presId="urn:microsoft.com/office/officeart/2005/8/layout/matrix1"/>
    <dgm:cxn modelId="{291E3302-966B-4DAD-9D48-F2B834C446BF}" type="presParOf" srcId="{91E71C04-66F1-4202-91E4-6EA423BA9DEF}" destId="{AF8EC501-8FC8-4400-9C61-C276334AB522}" srcOrd="0" destOrd="0" presId="urn:microsoft.com/office/officeart/2005/8/layout/matrix1"/>
    <dgm:cxn modelId="{5B5E90E8-5A72-40AF-B944-59BAAEA89BF8}" type="presParOf" srcId="{91E71C04-66F1-4202-91E4-6EA423BA9DEF}" destId="{90D1893F-780D-4FC7-9783-417863452C61}" srcOrd="1" destOrd="0" presId="urn:microsoft.com/office/officeart/2005/8/layout/matrix1"/>
    <dgm:cxn modelId="{F6F30A20-5A0C-41AA-87FC-5D03D6A886D0}" type="presParOf" srcId="{91E71C04-66F1-4202-91E4-6EA423BA9DEF}" destId="{CD13E11F-E555-4D3C-B2AC-52F9DAE0DAF4}" srcOrd="2" destOrd="0" presId="urn:microsoft.com/office/officeart/2005/8/layout/matrix1"/>
    <dgm:cxn modelId="{88B87D9F-6779-4ED8-BD56-854640360A41}" type="presParOf" srcId="{91E71C04-66F1-4202-91E4-6EA423BA9DEF}" destId="{25A15054-B376-447B-8545-1C21326CDD48}" srcOrd="3" destOrd="0" presId="urn:microsoft.com/office/officeart/2005/8/layout/matrix1"/>
    <dgm:cxn modelId="{E83F7247-117D-45E0-A86C-7053257C4DCD}" type="presParOf" srcId="{91E71C04-66F1-4202-91E4-6EA423BA9DEF}" destId="{CD5549AB-000E-4080-B809-802918E76668}" srcOrd="4" destOrd="0" presId="urn:microsoft.com/office/officeart/2005/8/layout/matrix1"/>
    <dgm:cxn modelId="{576E792E-3460-4F17-8364-A4F2B163F4E6}" type="presParOf" srcId="{91E71C04-66F1-4202-91E4-6EA423BA9DEF}" destId="{758FD289-0602-45C3-8A16-7E05FE697D60}" srcOrd="5" destOrd="0" presId="urn:microsoft.com/office/officeart/2005/8/layout/matrix1"/>
    <dgm:cxn modelId="{380AAEA4-E7A7-4B08-B631-E773ADA10D5A}" type="presParOf" srcId="{91E71C04-66F1-4202-91E4-6EA423BA9DEF}" destId="{7721F187-E83E-4A7F-A5F3-D06F6884A042}" srcOrd="6" destOrd="0" presId="urn:microsoft.com/office/officeart/2005/8/layout/matrix1"/>
    <dgm:cxn modelId="{D5F08BD3-5778-41FB-A1D9-7614743A9F6C}" type="presParOf" srcId="{91E71C04-66F1-4202-91E4-6EA423BA9DEF}" destId="{AA55BA0E-B53D-46BD-95D5-1CC19EE9437D}" srcOrd="7" destOrd="0" presId="urn:microsoft.com/office/officeart/2005/8/layout/matrix1"/>
    <dgm:cxn modelId="{CB7C7C07-574C-4F01-A983-0DB5D5ABEECD}" type="presParOf" srcId="{8A93F213-D356-4D23-80DB-E252E6ED4F06}" destId="{288D92B2-048B-4741-81C0-EDD9B1F138B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1B3EB2-A52E-4E43-9F44-5DD31586C179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2D07D1-FEB1-4E59-8176-93379EEA9E81}">
      <dgm:prSet phldrT="[Texto]"/>
      <dgm:spPr/>
      <dgm:t>
        <a:bodyPr/>
        <a:lstStyle/>
        <a:p>
          <a:r>
            <a:rPr lang="en" b="1" dirty="0" smtClean="0"/>
            <a:t>AMBITO COMERCIAL</a:t>
          </a:r>
        </a:p>
        <a:p>
          <a:r>
            <a:rPr lang="en" b="1" dirty="0" smtClean="0"/>
            <a:t>Comercio Respons</a:t>
          </a:r>
          <a:r>
            <a:rPr lang="es-ES" b="1" dirty="0" smtClean="0"/>
            <a:t>i</a:t>
          </a:r>
          <a:r>
            <a:rPr lang="en" b="1" dirty="0" smtClean="0"/>
            <a:t>ble con su Territorio</a:t>
          </a:r>
        </a:p>
      </dgm:t>
    </dgm:pt>
    <dgm:pt modelId="{5276537A-670D-4648-97A8-9ACD63ACB62A}" type="parTrans" cxnId="{13A34A0C-3431-4CC8-8752-CA3DA4802159}">
      <dgm:prSet/>
      <dgm:spPr/>
      <dgm:t>
        <a:bodyPr/>
        <a:lstStyle/>
        <a:p>
          <a:endParaRPr lang="es-ES"/>
        </a:p>
      </dgm:t>
    </dgm:pt>
    <dgm:pt modelId="{266BC91E-276A-49DB-9983-13CCF9722BFD}" type="sibTrans" cxnId="{13A34A0C-3431-4CC8-8752-CA3DA4802159}">
      <dgm:prSet/>
      <dgm:spPr/>
      <dgm:t>
        <a:bodyPr/>
        <a:lstStyle/>
        <a:p>
          <a:endParaRPr lang="es-ES"/>
        </a:p>
      </dgm:t>
    </dgm:pt>
    <dgm:pt modelId="{0DF8D490-45B7-4235-8E02-C6C4BD4390B0}">
      <dgm:prSet phldrT="[Texto]"/>
      <dgm:spPr/>
      <dgm:t>
        <a:bodyPr/>
        <a:lstStyle/>
        <a:p>
          <a:r>
            <a:rPr lang="en" b="1" dirty="0" smtClean="0"/>
            <a:t>AMBITO DE LA COMUNICACION DEL PROYECTO</a:t>
          </a:r>
        </a:p>
        <a:p>
          <a:r>
            <a:rPr lang="en" b="1" dirty="0" smtClean="0"/>
            <a:t>Plan de medios y Campañas de </a:t>
          </a:r>
          <a:r>
            <a:rPr lang="en" b="1" dirty="0" smtClean="0"/>
            <a:t>promocion de la ALMENDRA DE ALCALALI</a:t>
          </a:r>
          <a:endParaRPr lang="es-ES" b="1" dirty="0"/>
        </a:p>
      </dgm:t>
    </dgm:pt>
    <dgm:pt modelId="{E9E901D3-83FF-4439-8F4C-8623C9A10786}" type="parTrans" cxnId="{BCD389C9-3227-4164-A961-8EEAA74AFB2A}">
      <dgm:prSet/>
      <dgm:spPr/>
      <dgm:t>
        <a:bodyPr/>
        <a:lstStyle/>
        <a:p>
          <a:endParaRPr lang="es-ES"/>
        </a:p>
      </dgm:t>
    </dgm:pt>
    <dgm:pt modelId="{2B916543-6D16-46B2-BCDF-03DB4289B133}" type="sibTrans" cxnId="{BCD389C9-3227-4164-A961-8EEAA74AFB2A}">
      <dgm:prSet/>
      <dgm:spPr/>
      <dgm:t>
        <a:bodyPr/>
        <a:lstStyle/>
        <a:p>
          <a:endParaRPr lang="es-ES"/>
        </a:p>
      </dgm:t>
    </dgm:pt>
    <dgm:pt modelId="{A62CB2D8-A86C-4838-8E9E-19D5062FDF62}">
      <dgm:prSet phldrT="[Texto]" custT="1"/>
      <dgm:spPr/>
      <dgm:t>
        <a:bodyPr/>
        <a:lstStyle/>
        <a:p>
          <a:r>
            <a:rPr lang="en" sz="1000" b="1" dirty="0" smtClean="0"/>
            <a:t>AMBITO AGRONOM. Y MEDIOAMB.</a:t>
          </a:r>
        </a:p>
        <a:p>
          <a:r>
            <a:rPr lang="es-ES" sz="1000" b="1" dirty="0" smtClean="0"/>
            <a:t>Modelo</a:t>
          </a:r>
        </a:p>
        <a:p>
          <a:r>
            <a:rPr lang="es-ES" sz="1000" b="1" dirty="0" smtClean="0"/>
            <a:t>Agricultura</a:t>
          </a:r>
        </a:p>
        <a:p>
          <a:r>
            <a:rPr lang="es-ES" sz="1000" b="1" dirty="0" err="1" smtClean="0"/>
            <a:t>Ecologica</a:t>
          </a:r>
          <a:endParaRPr lang="es-ES" sz="1000" b="1" dirty="0"/>
        </a:p>
      </dgm:t>
    </dgm:pt>
    <dgm:pt modelId="{D9F4A3FB-6193-4E03-9D02-9F0E3038D819}" type="sibTrans" cxnId="{875259CC-479D-4BE0-B8CC-A181D363D5CD}">
      <dgm:prSet/>
      <dgm:spPr/>
      <dgm:t>
        <a:bodyPr/>
        <a:lstStyle/>
        <a:p>
          <a:endParaRPr lang="es-ES"/>
        </a:p>
      </dgm:t>
    </dgm:pt>
    <dgm:pt modelId="{A8BDEB9C-9BA1-4E60-8EC5-1E61A7E3414E}" type="parTrans" cxnId="{875259CC-479D-4BE0-B8CC-A181D363D5CD}">
      <dgm:prSet/>
      <dgm:spPr/>
      <dgm:t>
        <a:bodyPr/>
        <a:lstStyle/>
        <a:p>
          <a:endParaRPr lang="es-ES"/>
        </a:p>
      </dgm:t>
    </dgm:pt>
    <dgm:pt modelId="{4A648B77-A702-43C6-B714-D4AE86AE6E7D}" type="pres">
      <dgm:prSet presAssocID="{D31B3EB2-A52E-4E43-9F44-5DD31586C17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5D2B273-9540-42A3-8BD4-5C5687B21972}" type="pres">
      <dgm:prSet presAssocID="{D31B3EB2-A52E-4E43-9F44-5DD31586C179}" presName="wedge1" presStyleLbl="node1" presStyleIdx="0" presStyleCnt="3" custLinFactNeighborX="-3906" custLinFactNeighborY="228"/>
      <dgm:spPr/>
      <dgm:t>
        <a:bodyPr/>
        <a:lstStyle/>
        <a:p>
          <a:endParaRPr lang="es-ES"/>
        </a:p>
      </dgm:t>
    </dgm:pt>
    <dgm:pt modelId="{C30FF15B-B77C-4453-8935-1423841E9CB3}" type="pres">
      <dgm:prSet presAssocID="{D31B3EB2-A52E-4E43-9F44-5DD31586C179}" presName="dummy1a" presStyleCnt="0"/>
      <dgm:spPr/>
    </dgm:pt>
    <dgm:pt modelId="{8CB9AB80-5D23-4DC6-BD51-CC8D1C244254}" type="pres">
      <dgm:prSet presAssocID="{D31B3EB2-A52E-4E43-9F44-5DD31586C179}" presName="dummy1b" presStyleCnt="0"/>
      <dgm:spPr/>
    </dgm:pt>
    <dgm:pt modelId="{24CB6AE7-44AD-4F61-AC42-D8D6B1C3BFB1}" type="pres">
      <dgm:prSet presAssocID="{D31B3EB2-A52E-4E43-9F44-5DD31586C17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A67D41-2005-4D36-AF40-67365520AAD6}" type="pres">
      <dgm:prSet presAssocID="{D31B3EB2-A52E-4E43-9F44-5DD31586C179}" presName="wedge2" presStyleLbl="node1" presStyleIdx="1" presStyleCnt="3" custLinFactNeighborX="-1847" custLinFactNeighborY="-2678"/>
      <dgm:spPr/>
      <dgm:t>
        <a:bodyPr/>
        <a:lstStyle/>
        <a:p>
          <a:endParaRPr lang="es-ES"/>
        </a:p>
      </dgm:t>
    </dgm:pt>
    <dgm:pt modelId="{528B4B2A-0A7C-4408-8DDC-856C7E73EC59}" type="pres">
      <dgm:prSet presAssocID="{D31B3EB2-A52E-4E43-9F44-5DD31586C179}" presName="dummy2a" presStyleCnt="0"/>
      <dgm:spPr/>
    </dgm:pt>
    <dgm:pt modelId="{0CBAA93B-6DB2-486C-A65E-8D66DBBCD261}" type="pres">
      <dgm:prSet presAssocID="{D31B3EB2-A52E-4E43-9F44-5DD31586C179}" presName="dummy2b" presStyleCnt="0"/>
      <dgm:spPr/>
    </dgm:pt>
    <dgm:pt modelId="{DB483AF0-F783-4A57-91EF-C66687A43DB4}" type="pres">
      <dgm:prSet presAssocID="{D31B3EB2-A52E-4E43-9F44-5DD31586C17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D911A4-09A7-4195-B85A-ABD18A52C52F}" type="pres">
      <dgm:prSet presAssocID="{D31B3EB2-A52E-4E43-9F44-5DD31586C179}" presName="wedge3" presStyleLbl="node1" presStyleIdx="2" presStyleCnt="3" custLinFactNeighborX="-1032"/>
      <dgm:spPr/>
      <dgm:t>
        <a:bodyPr/>
        <a:lstStyle/>
        <a:p>
          <a:endParaRPr lang="es-ES"/>
        </a:p>
      </dgm:t>
    </dgm:pt>
    <dgm:pt modelId="{47F3BFCB-7F40-4381-A770-D1B7E02041A6}" type="pres">
      <dgm:prSet presAssocID="{D31B3EB2-A52E-4E43-9F44-5DD31586C179}" presName="dummy3a" presStyleCnt="0"/>
      <dgm:spPr/>
    </dgm:pt>
    <dgm:pt modelId="{A5DB03EF-A06D-4D6D-97D3-2B17B5DCA040}" type="pres">
      <dgm:prSet presAssocID="{D31B3EB2-A52E-4E43-9F44-5DD31586C179}" presName="dummy3b" presStyleCnt="0"/>
      <dgm:spPr/>
    </dgm:pt>
    <dgm:pt modelId="{CA943C4D-8281-4309-BFF1-206FB06F7157}" type="pres">
      <dgm:prSet presAssocID="{D31B3EB2-A52E-4E43-9F44-5DD31586C17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8A8D14-53EC-4C08-B9CA-0CBF51B900D3}" type="pres">
      <dgm:prSet presAssocID="{266BC91E-276A-49DB-9983-13CCF9722BFD}" presName="arrowWedge1" presStyleLbl="fgSibTrans2D1" presStyleIdx="0" presStyleCnt="3"/>
      <dgm:spPr/>
    </dgm:pt>
    <dgm:pt modelId="{65C11C21-5B61-4887-B2F9-1D2BC4C88C64}" type="pres">
      <dgm:prSet presAssocID="{2B916543-6D16-46B2-BCDF-03DB4289B133}" presName="arrowWedge2" presStyleLbl="fgSibTrans2D1" presStyleIdx="1" presStyleCnt="3"/>
      <dgm:spPr/>
    </dgm:pt>
    <dgm:pt modelId="{06425928-526A-4261-9B3A-C59AE5BD6A3E}" type="pres">
      <dgm:prSet presAssocID="{D9F4A3FB-6193-4E03-9D02-9F0E3038D819}" presName="arrowWedge3" presStyleLbl="fgSibTrans2D1" presStyleIdx="2" presStyleCnt="3" custLinFactNeighborX="172"/>
      <dgm:spPr/>
    </dgm:pt>
  </dgm:ptLst>
  <dgm:cxnLst>
    <dgm:cxn modelId="{875259CC-479D-4BE0-B8CC-A181D363D5CD}" srcId="{D31B3EB2-A52E-4E43-9F44-5DD31586C179}" destId="{A62CB2D8-A86C-4838-8E9E-19D5062FDF62}" srcOrd="2" destOrd="0" parTransId="{A8BDEB9C-9BA1-4E60-8EC5-1E61A7E3414E}" sibTransId="{D9F4A3FB-6193-4E03-9D02-9F0E3038D819}"/>
    <dgm:cxn modelId="{14DFEBF6-7209-41D8-A451-CC6D6CE2BD18}" type="presOf" srcId="{9A2D07D1-FEB1-4E59-8176-93379EEA9E81}" destId="{24CB6AE7-44AD-4F61-AC42-D8D6B1C3BFB1}" srcOrd="1" destOrd="0" presId="urn:microsoft.com/office/officeart/2005/8/layout/cycle8"/>
    <dgm:cxn modelId="{13A34A0C-3431-4CC8-8752-CA3DA4802159}" srcId="{D31B3EB2-A52E-4E43-9F44-5DD31586C179}" destId="{9A2D07D1-FEB1-4E59-8176-93379EEA9E81}" srcOrd="0" destOrd="0" parTransId="{5276537A-670D-4648-97A8-9ACD63ACB62A}" sibTransId="{266BC91E-276A-49DB-9983-13CCF9722BFD}"/>
    <dgm:cxn modelId="{B67A6BE4-D0A8-4340-B5A2-C01EDE1DBC22}" type="presOf" srcId="{A62CB2D8-A86C-4838-8E9E-19D5062FDF62}" destId="{A5D911A4-09A7-4195-B85A-ABD18A52C52F}" srcOrd="0" destOrd="0" presId="urn:microsoft.com/office/officeart/2005/8/layout/cycle8"/>
    <dgm:cxn modelId="{59268CDF-3AE8-4BF4-B202-C260F2BD9297}" type="presOf" srcId="{D31B3EB2-A52E-4E43-9F44-5DD31586C179}" destId="{4A648B77-A702-43C6-B714-D4AE86AE6E7D}" srcOrd="0" destOrd="0" presId="urn:microsoft.com/office/officeart/2005/8/layout/cycle8"/>
    <dgm:cxn modelId="{643FEF03-6D86-4B8B-A992-566A11B59DAC}" type="presOf" srcId="{A62CB2D8-A86C-4838-8E9E-19D5062FDF62}" destId="{CA943C4D-8281-4309-BFF1-206FB06F7157}" srcOrd="1" destOrd="0" presId="urn:microsoft.com/office/officeart/2005/8/layout/cycle8"/>
    <dgm:cxn modelId="{1457548B-150F-472D-AEF0-BE103559A0FA}" type="presOf" srcId="{9A2D07D1-FEB1-4E59-8176-93379EEA9E81}" destId="{05D2B273-9540-42A3-8BD4-5C5687B21972}" srcOrd="0" destOrd="0" presId="urn:microsoft.com/office/officeart/2005/8/layout/cycle8"/>
    <dgm:cxn modelId="{E1476ACC-9E71-4A30-A790-48B94AB6F7D2}" type="presOf" srcId="{0DF8D490-45B7-4235-8E02-C6C4BD4390B0}" destId="{97A67D41-2005-4D36-AF40-67365520AAD6}" srcOrd="0" destOrd="0" presId="urn:microsoft.com/office/officeart/2005/8/layout/cycle8"/>
    <dgm:cxn modelId="{BCD389C9-3227-4164-A961-8EEAA74AFB2A}" srcId="{D31B3EB2-A52E-4E43-9F44-5DD31586C179}" destId="{0DF8D490-45B7-4235-8E02-C6C4BD4390B0}" srcOrd="1" destOrd="0" parTransId="{E9E901D3-83FF-4439-8F4C-8623C9A10786}" sibTransId="{2B916543-6D16-46B2-BCDF-03DB4289B133}"/>
    <dgm:cxn modelId="{7EDEF772-A6E5-4E5B-B1CA-3ABA01918FF8}" type="presOf" srcId="{0DF8D490-45B7-4235-8E02-C6C4BD4390B0}" destId="{DB483AF0-F783-4A57-91EF-C66687A43DB4}" srcOrd="1" destOrd="0" presId="urn:microsoft.com/office/officeart/2005/8/layout/cycle8"/>
    <dgm:cxn modelId="{0603BCA2-2B2D-40D3-B87F-2E95E5B5AE3C}" type="presParOf" srcId="{4A648B77-A702-43C6-B714-D4AE86AE6E7D}" destId="{05D2B273-9540-42A3-8BD4-5C5687B21972}" srcOrd="0" destOrd="0" presId="urn:microsoft.com/office/officeart/2005/8/layout/cycle8"/>
    <dgm:cxn modelId="{95F17427-3E22-4C66-885F-137095101949}" type="presParOf" srcId="{4A648B77-A702-43C6-B714-D4AE86AE6E7D}" destId="{C30FF15B-B77C-4453-8935-1423841E9CB3}" srcOrd="1" destOrd="0" presId="urn:microsoft.com/office/officeart/2005/8/layout/cycle8"/>
    <dgm:cxn modelId="{A60C5E1C-19B2-47FB-9BBD-7833EAE7F856}" type="presParOf" srcId="{4A648B77-A702-43C6-B714-D4AE86AE6E7D}" destId="{8CB9AB80-5D23-4DC6-BD51-CC8D1C244254}" srcOrd="2" destOrd="0" presId="urn:microsoft.com/office/officeart/2005/8/layout/cycle8"/>
    <dgm:cxn modelId="{CE93CCFC-8161-43D7-B8AD-7259400F8166}" type="presParOf" srcId="{4A648B77-A702-43C6-B714-D4AE86AE6E7D}" destId="{24CB6AE7-44AD-4F61-AC42-D8D6B1C3BFB1}" srcOrd="3" destOrd="0" presId="urn:microsoft.com/office/officeart/2005/8/layout/cycle8"/>
    <dgm:cxn modelId="{7177EB10-4A1A-4F10-ABD9-33151854C8E0}" type="presParOf" srcId="{4A648B77-A702-43C6-B714-D4AE86AE6E7D}" destId="{97A67D41-2005-4D36-AF40-67365520AAD6}" srcOrd="4" destOrd="0" presId="urn:microsoft.com/office/officeart/2005/8/layout/cycle8"/>
    <dgm:cxn modelId="{595D9CD4-B0E7-48D4-98B9-618A8EB06BF2}" type="presParOf" srcId="{4A648B77-A702-43C6-B714-D4AE86AE6E7D}" destId="{528B4B2A-0A7C-4408-8DDC-856C7E73EC59}" srcOrd="5" destOrd="0" presId="urn:microsoft.com/office/officeart/2005/8/layout/cycle8"/>
    <dgm:cxn modelId="{655A27E4-DB53-4F89-B3BF-238DFD4A70F1}" type="presParOf" srcId="{4A648B77-A702-43C6-B714-D4AE86AE6E7D}" destId="{0CBAA93B-6DB2-486C-A65E-8D66DBBCD261}" srcOrd="6" destOrd="0" presId="urn:microsoft.com/office/officeart/2005/8/layout/cycle8"/>
    <dgm:cxn modelId="{504AC5E6-4C2C-40C1-89F2-FCF490EC100E}" type="presParOf" srcId="{4A648B77-A702-43C6-B714-D4AE86AE6E7D}" destId="{DB483AF0-F783-4A57-91EF-C66687A43DB4}" srcOrd="7" destOrd="0" presId="urn:microsoft.com/office/officeart/2005/8/layout/cycle8"/>
    <dgm:cxn modelId="{6B4F77E7-8D04-4B45-9481-29CE84639143}" type="presParOf" srcId="{4A648B77-A702-43C6-B714-D4AE86AE6E7D}" destId="{A5D911A4-09A7-4195-B85A-ABD18A52C52F}" srcOrd="8" destOrd="0" presId="urn:microsoft.com/office/officeart/2005/8/layout/cycle8"/>
    <dgm:cxn modelId="{3D27850B-7E52-4850-8D67-44093D58E0CD}" type="presParOf" srcId="{4A648B77-A702-43C6-B714-D4AE86AE6E7D}" destId="{47F3BFCB-7F40-4381-A770-D1B7E02041A6}" srcOrd="9" destOrd="0" presId="urn:microsoft.com/office/officeart/2005/8/layout/cycle8"/>
    <dgm:cxn modelId="{5D672168-C45A-4DF9-B01D-EA811163B0F2}" type="presParOf" srcId="{4A648B77-A702-43C6-B714-D4AE86AE6E7D}" destId="{A5DB03EF-A06D-4D6D-97D3-2B17B5DCA040}" srcOrd="10" destOrd="0" presId="urn:microsoft.com/office/officeart/2005/8/layout/cycle8"/>
    <dgm:cxn modelId="{841A4611-53D4-49F6-883B-E4C83D5032DB}" type="presParOf" srcId="{4A648B77-A702-43C6-B714-D4AE86AE6E7D}" destId="{CA943C4D-8281-4309-BFF1-206FB06F7157}" srcOrd="11" destOrd="0" presId="urn:microsoft.com/office/officeart/2005/8/layout/cycle8"/>
    <dgm:cxn modelId="{2370409F-D55D-4B3F-9415-510DF3CBE460}" type="presParOf" srcId="{4A648B77-A702-43C6-B714-D4AE86AE6E7D}" destId="{538A8D14-53EC-4C08-B9CA-0CBF51B900D3}" srcOrd="12" destOrd="0" presId="urn:microsoft.com/office/officeart/2005/8/layout/cycle8"/>
    <dgm:cxn modelId="{A8B3613A-4799-45CE-B690-D23D9DFF7AF1}" type="presParOf" srcId="{4A648B77-A702-43C6-B714-D4AE86AE6E7D}" destId="{65C11C21-5B61-4887-B2F9-1D2BC4C88C64}" srcOrd="13" destOrd="0" presId="urn:microsoft.com/office/officeart/2005/8/layout/cycle8"/>
    <dgm:cxn modelId="{D40AA29A-A141-414C-9A2B-B704FFDF5459}" type="presParOf" srcId="{4A648B77-A702-43C6-B714-D4AE86AE6E7D}" destId="{06425928-526A-4261-9B3A-C59AE5BD6A3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7F4081-CDD4-43FC-9081-416E8A8027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B2DB3B-973D-4090-94AC-451A09CD90F6}">
      <dgm:prSet phldrT="[Texto]" custT="1"/>
      <dgm:spPr/>
      <dgm:t>
        <a:bodyPr/>
        <a:lstStyle/>
        <a:p>
          <a:r>
            <a:rPr lang="es-ES" sz="900" dirty="0" smtClean="0"/>
            <a:t>JULIO-AGOSTO</a:t>
          </a:r>
        </a:p>
      </dgm:t>
    </dgm:pt>
    <dgm:pt modelId="{CADE3FF8-7072-4D36-9B6A-8DDA85FDD3A6}" type="parTrans" cxnId="{E2FE284B-3338-4D21-90FE-562DDF45DA33}">
      <dgm:prSet/>
      <dgm:spPr/>
      <dgm:t>
        <a:bodyPr/>
        <a:lstStyle/>
        <a:p>
          <a:endParaRPr lang="es-ES"/>
        </a:p>
      </dgm:t>
    </dgm:pt>
    <dgm:pt modelId="{CA3F8B91-0749-4A33-83D0-3A4DDC476EC5}" type="sibTrans" cxnId="{E2FE284B-3338-4D21-90FE-562DDF45DA33}">
      <dgm:prSet/>
      <dgm:spPr/>
      <dgm:t>
        <a:bodyPr/>
        <a:lstStyle/>
        <a:p>
          <a:endParaRPr lang="es-ES"/>
        </a:p>
      </dgm:t>
    </dgm:pt>
    <dgm:pt modelId="{73345D99-8F0F-45CF-94F1-22FD42B3C23C}">
      <dgm:prSet phldrT="[Texto]" custT="1"/>
      <dgm:spPr/>
      <dgm:t>
        <a:bodyPr/>
        <a:lstStyle/>
        <a:p>
          <a:r>
            <a:rPr lang="es-ES" sz="1400" dirty="0" smtClean="0"/>
            <a:t>Estudio previo; toma de contacto</a:t>
          </a:r>
          <a:endParaRPr lang="es-ES" sz="1400" dirty="0"/>
        </a:p>
      </dgm:t>
    </dgm:pt>
    <dgm:pt modelId="{CEEFA144-B6BB-45D7-82AD-5EBF6780ACEA}" type="parTrans" cxnId="{E00F70DE-9BC5-4F09-B99F-86C22C1756DA}">
      <dgm:prSet/>
      <dgm:spPr/>
      <dgm:t>
        <a:bodyPr/>
        <a:lstStyle/>
        <a:p>
          <a:endParaRPr lang="es-ES"/>
        </a:p>
      </dgm:t>
    </dgm:pt>
    <dgm:pt modelId="{CA004ABA-34A4-4A7B-A825-73D104897CCD}" type="sibTrans" cxnId="{E00F70DE-9BC5-4F09-B99F-86C22C1756DA}">
      <dgm:prSet/>
      <dgm:spPr/>
      <dgm:t>
        <a:bodyPr/>
        <a:lstStyle/>
        <a:p>
          <a:endParaRPr lang="es-ES"/>
        </a:p>
      </dgm:t>
    </dgm:pt>
    <dgm:pt modelId="{0C1783F7-EBDE-4C2A-860A-EA6827AFF404}">
      <dgm:prSet phldrT="[Texto]" custT="1"/>
      <dgm:spPr/>
      <dgm:t>
        <a:bodyPr/>
        <a:lstStyle/>
        <a:p>
          <a:r>
            <a:rPr lang="es-ES" sz="900" dirty="0" smtClean="0"/>
            <a:t>SEP.-OCT.</a:t>
          </a:r>
          <a:endParaRPr lang="es-ES" sz="900" dirty="0"/>
        </a:p>
      </dgm:t>
    </dgm:pt>
    <dgm:pt modelId="{1AE32338-61D2-41A7-86B8-9895F80F9162}" type="parTrans" cxnId="{59CD2DBE-EA0C-497A-A4E1-B0D1C02E3C71}">
      <dgm:prSet/>
      <dgm:spPr/>
      <dgm:t>
        <a:bodyPr/>
        <a:lstStyle/>
        <a:p>
          <a:endParaRPr lang="es-ES"/>
        </a:p>
      </dgm:t>
    </dgm:pt>
    <dgm:pt modelId="{85C38199-466C-4163-B20B-8962420D101A}" type="sibTrans" cxnId="{59CD2DBE-EA0C-497A-A4E1-B0D1C02E3C71}">
      <dgm:prSet/>
      <dgm:spPr/>
      <dgm:t>
        <a:bodyPr/>
        <a:lstStyle/>
        <a:p>
          <a:endParaRPr lang="es-ES"/>
        </a:p>
      </dgm:t>
    </dgm:pt>
    <dgm:pt modelId="{3BA1ED22-2C2D-45B8-94C7-877E68D0FF17}">
      <dgm:prSet phldrT="[Texto]" custT="1"/>
      <dgm:spPr/>
      <dgm:t>
        <a:bodyPr/>
        <a:lstStyle/>
        <a:p>
          <a:r>
            <a:rPr lang="es-ES" sz="1400" dirty="0" err="1" smtClean="0"/>
            <a:t>Analisis</a:t>
          </a:r>
          <a:r>
            <a:rPr lang="es-ES" sz="1400" dirty="0" smtClean="0"/>
            <a:t> de Resultados</a:t>
          </a:r>
          <a:endParaRPr lang="es-ES" sz="1400" dirty="0"/>
        </a:p>
      </dgm:t>
    </dgm:pt>
    <dgm:pt modelId="{C1C7B618-920F-4CC3-803A-E23231AFFE63}" type="parTrans" cxnId="{CF473B6A-0C46-4D16-8705-E5F3133539DE}">
      <dgm:prSet/>
      <dgm:spPr/>
      <dgm:t>
        <a:bodyPr/>
        <a:lstStyle/>
        <a:p>
          <a:endParaRPr lang="es-ES"/>
        </a:p>
      </dgm:t>
    </dgm:pt>
    <dgm:pt modelId="{297A909B-C285-4A72-8493-A27C1EC0FC69}" type="sibTrans" cxnId="{CF473B6A-0C46-4D16-8705-E5F3133539DE}">
      <dgm:prSet/>
      <dgm:spPr/>
      <dgm:t>
        <a:bodyPr/>
        <a:lstStyle/>
        <a:p>
          <a:endParaRPr lang="es-ES"/>
        </a:p>
      </dgm:t>
    </dgm:pt>
    <dgm:pt modelId="{2A034BF7-42D8-44F3-9398-90A37C1E2DB1}">
      <dgm:prSet phldrT="[Texto]" custT="1"/>
      <dgm:spPr/>
      <dgm:t>
        <a:bodyPr/>
        <a:lstStyle/>
        <a:p>
          <a:r>
            <a:rPr lang="es-ES" sz="900" dirty="0" smtClean="0"/>
            <a:t>NOV.-FEBR</a:t>
          </a:r>
          <a:endParaRPr lang="es-ES" sz="900" dirty="0"/>
        </a:p>
      </dgm:t>
    </dgm:pt>
    <dgm:pt modelId="{1C4372B2-AE5D-440D-99D3-1904B1046DCF}" type="parTrans" cxnId="{7E8BAB33-E216-49A9-AC95-EFA0297207AD}">
      <dgm:prSet/>
      <dgm:spPr/>
      <dgm:t>
        <a:bodyPr/>
        <a:lstStyle/>
        <a:p>
          <a:endParaRPr lang="es-ES"/>
        </a:p>
      </dgm:t>
    </dgm:pt>
    <dgm:pt modelId="{08667EB3-FB88-4F04-A820-4D649456A0DE}" type="sibTrans" cxnId="{7E8BAB33-E216-49A9-AC95-EFA0297207AD}">
      <dgm:prSet/>
      <dgm:spPr/>
      <dgm:t>
        <a:bodyPr/>
        <a:lstStyle/>
        <a:p>
          <a:endParaRPr lang="es-ES"/>
        </a:p>
      </dgm:t>
    </dgm:pt>
    <dgm:pt modelId="{2521BB62-22A8-48F8-A73F-039E3F1CFB07}">
      <dgm:prSet phldrT="[Texto]" custT="1"/>
      <dgm:spPr/>
      <dgm:t>
        <a:bodyPr/>
        <a:lstStyle/>
        <a:p>
          <a:r>
            <a:rPr lang="es-ES" sz="1400" dirty="0" smtClean="0"/>
            <a:t>Balance de </a:t>
          </a:r>
          <a:r>
            <a:rPr lang="es-ES" sz="1400" dirty="0" err="1" smtClean="0"/>
            <a:t>identificacion</a:t>
          </a:r>
          <a:r>
            <a:rPr lang="es-ES" sz="1400" dirty="0" smtClean="0"/>
            <a:t> de acciones.  </a:t>
          </a:r>
          <a:endParaRPr lang="es-ES" sz="1400" dirty="0"/>
        </a:p>
      </dgm:t>
    </dgm:pt>
    <dgm:pt modelId="{E23E8036-CDE0-4F23-ACC6-338A01EDEAD0}" type="parTrans" cxnId="{76415CE0-A7F1-45D8-B7E8-EE652CED2F95}">
      <dgm:prSet/>
      <dgm:spPr/>
      <dgm:t>
        <a:bodyPr/>
        <a:lstStyle/>
        <a:p>
          <a:endParaRPr lang="es-ES"/>
        </a:p>
      </dgm:t>
    </dgm:pt>
    <dgm:pt modelId="{849579C7-D453-4B72-BCAD-305D6F568031}" type="sibTrans" cxnId="{76415CE0-A7F1-45D8-B7E8-EE652CED2F95}">
      <dgm:prSet/>
      <dgm:spPr/>
      <dgm:t>
        <a:bodyPr/>
        <a:lstStyle/>
        <a:p>
          <a:endParaRPr lang="es-ES"/>
        </a:p>
      </dgm:t>
    </dgm:pt>
    <dgm:pt modelId="{A864F0A8-4532-47BE-B2CB-ACAD88422276}">
      <dgm:prSet phldrT="[Texto]" custT="1"/>
      <dgm:spPr/>
      <dgm:t>
        <a:bodyPr/>
        <a:lstStyle/>
        <a:p>
          <a:r>
            <a:rPr lang="es-ES" sz="900" dirty="0" smtClean="0"/>
            <a:t>FEB-MARZO</a:t>
          </a:r>
          <a:endParaRPr lang="es-ES" sz="900" dirty="0"/>
        </a:p>
      </dgm:t>
    </dgm:pt>
    <dgm:pt modelId="{D7F07B72-DF2A-410C-8189-77C79565F68A}" type="parTrans" cxnId="{23287434-40AB-4672-957E-601AB965BD6E}">
      <dgm:prSet/>
      <dgm:spPr/>
      <dgm:t>
        <a:bodyPr/>
        <a:lstStyle/>
        <a:p>
          <a:endParaRPr lang="es-ES"/>
        </a:p>
      </dgm:t>
    </dgm:pt>
    <dgm:pt modelId="{E15D4D6E-466F-4B86-A7C2-90ADFC73A0AD}" type="sibTrans" cxnId="{23287434-40AB-4672-957E-601AB965BD6E}">
      <dgm:prSet/>
      <dgm:spPr/>
      <dgm:t>
        <a:bodyPr/>
        <a:lstStyle/>
        <a:p>
          <a:endParaRPr lang="es-ES"/>
        </a:p>
      </dgm:t>
    </dgm:pt>
    <dgm:pt modelId="{88D38D90-17FB-438A-A427-A4CF1661B0C5}">
      <dgm:prSet custT="1"/>
      <dgm:spPr/>
      <dgm:t>
        <a:bodyPr/>
        <a:lstStyle/>
        <a:p>
          <a:r>
            <a:rPr lang="es-ES" sz="1800" dirty="0" smtClean="0"/>
            <a:t>Listos para poner en marcha un proyecto!</a:t>
          </a:r>
          <a:endParaRPr lang="es-ES" sz="1800" dirty="0"/>
        </a:p>
      </dgm:t>
    </dgm:pt>
    <dgm:pt modelId="{F7651E26-90C9-4860-9FA0-59F4514FD946}" type="parTrans" cxnId="{D32A7C19-03A3-41F2-9F7C-24E0CCE4384E}">
      <dgm:prSet/>
      <dgm:spPr/>
      <dgm:t>
        <a:bodyPr/>
        <a:lstStyle/>
        <a:p>
          <a:endParaRPr lang="es-ES"/>
        </a:p>
      </dgm:t>
    </dgm:pt>
    <dgm:pt modelId="{2D9AA49F-29E6-4064-BE0E-797AC889404B}" type="sibTrans" cxnId="{D32A7C19-03A3-41F2-9F7C-24E0CCE4384E}">
      <dgm:prSet/>
      <dgm:spPr/>
      <dgm:t>
        <a:bodyPr/>
        <a:lstStyle/>
        <a:p>
          <a:endParaRPr lang="es-ES"/>
        </a:p>
      </dgm:t>
    </dgm:pt>
    <dgm:pt modelId="{E6BB6106-D6EB-49D5-B872-F67990BA5773}">
      <dgm:prSet phldrT="[Texto]" custT="1"/>
      <dgm:spPr/>
      <dgm:t>
        <a:bodyPr/>
        <a:lstStyle/>
        <a:p>
          <a:r>
            <a:rPr lang="es-ES" sz="1400" dirty="0" smtClean="0"/>
            <a:t>Comunicación de la iniciativa</a:t>
          </a:r>
          <a:endParaRPr lang="es-ES" sz="1400" dirty="0"/>
        </a:p>
      </dgm:t>
    </dgm:pt>
    <dgm:pt modelId="{16FC7DC5-2150-42C4-B770-687A99DE30DE}" type="parTrans" cxnId="{72BB009D-625B-4AC0-B5A9-E83B818AAC13}">
      <dgm:prSet/>
      <dgm:spPr/>
      <dgm:t>
        <a:bodyPr/>
        <a:lstStyle/>
        <a:p>
          <a:endParaRPr lang="es-ES"/>
        </a:p>
      </dgm:t>
    </dgm:pt>
    <dgm:pt modelId="{70171FD6-3CCF-4213-8DFA-F61D1D278458}" type="sibTrans" cxnId="{72BB009D-625B-4AC0-B5A9-E83B818AAC13}">
      <dgm:prSet/>
      <dgm:spPr/>
      <dgm:t>
        <a:bodyPr/>
        <a:lstStyle/>
        <a:p>
          <a:endParaRPr lang="es-ES"/>
        </a:p>
      </dgm:t>
    </dgm:pt>
    <dgm:pt modelId="{62D95C9E-95D9-4525-8449-0215B8A7BCA4}">
      <dgm:prSet phldrT="[Texto]" custT="1"/>
      <dgm:spPr/>
      <dgm:t>
        <a:bodyPr/>
        <a:lstStyle/>
        <a:p>
          <a:r>
            <a:rPr lang="es-ES" sz="1400" dirty="0" smtClean="0"/>
            <a:t>Comunicación de los Resultados</a:t>
          </a:r>
          <a:endParaRPr lang="es-ES" sz="1400" dirty="0"/>
        </a:p>
      </dgm:t>
    </dgm:pt>
    <dgm:pt modelId="{A7C82C6F-7488-455B-9DF5-12FAF08842BA}" type="parTrans" cxnId="{0AC474CD-2816-41E3-86FB-78BF71AB257E}">
      <dgm:prSet/>
      <dgm:spPr/>
    </dgm:pt>
    <dgm:pt modelId="{47260885-08C5-4C2D-8165-14C1D0FAFA04}" type="sibTrans" cxnId="{0AC474CD-2816-41E3-86FB-78BF71AB257E}">
      <dgm:prSet/>
      <dgm:spPr/>
    </dgm:pt>
    <dgm:pt modelId="{471806B4-91FF-420B-8813-ACCA4668DCD3}">
      <dgm:prSet phldrT="[Texto]" custT="1"/>
      <dgm:spPr/>
      <dgm:t>
        <a:bodyPr/>
        <a:lstStyle/>
        <a:p>
          <a:r>
            <a:rPr lang="es-ES" sz="1400" dirty="0" smtClean="0"/>
            <a:t>Propuesta de acciones-proyecto</a:t>
          </a:r>
          <a:endParaRPr lang="es-ES" sz="1400" dirty="0"/>
        </a:p>
      </dgm:t>
    </dgm:pt>
    <dgm:pt modelId="{1EE33A92-8945-49E5-87C6-6F6982C22C53}" type="parTrans" cxnId="{BE9C8524-E8E2-4BB6-9368-58A803A96F00}">
      <dgm:prSet/>
      <dgm:spPr/>
    </dgm:pt>
    <dgm:pt modelId="{1995C25F-0FDB-4AD3-B0EC-92B07A606B27}" type="sibTrans" cxnId="{BE9C8524-E8E2-4BB6-9368-58A803A96F00}">
      <dgm:prSet/>
      <dgm:spPr/>
    </dgm:pt>
    <dgm:pt modelId="{979797FB-2857-4D77-AC24-DCD7A847EC32}" type="pres">
      <dgm:prSet presAssocID="{107F4081-CDD4-43FC-9081-416E8A8027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D55F95-69F3-4C9E-BE00-9C14D209773B}" type="pres">
      <dgm:prSet presAssocID="{61B2DB3B-973D-4090-94AC-451A09CD90F6}" presName="composite" presStyleCnt="0"/>
      <dgm:spPr/>
    </dgm:pt>
    <dgm:pt modelId="{8A69839C-4F53-46D9-8CB7-1011C568714F}" type="pres">
      <dgm:prSet presAssocID="{61B2DB3B-973D-4090-94AC-451A09CD90F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A398AF-96A1-41DC-8C6B-524BD549932F}" type="pres">
      <dgm:prSet presAssocID="{61B2DB3B-973D-4090-94AC-451A09CD90F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158A62-4152-4CF3-9507-E6C7E8E3E71B}" type="pres">
      <dgm:prSet presAssocID="{CA3F8B91-0749-4A33-83D0-3A4DDC476EC5}" presName="sp" presStyleCnt="0"/>
      <dgm:spPr/>
    </dgm:pt>
    <dgm:pt modelId="{EF0DE67F-0EC8-4C95-B132-926A3345D339}" type="pres">
      <dgm:prSet presAssocID="{0C1783F7-EBDE-4C2A-860A-EA6827AFF404}" presName="composite" presStyleCnt="0"/>
      <dgm:spPr/>
    </dgm:pt>
    <dgm:pt modelId="{1ABDAE0A-60E6-4F6E-84DA-6F34A73D484D}" type="pres">
      <dgm:prSet presAssocID="{0C1783F7-EBDE-4C2A-860A-EA6827AFF40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344684-3164-456D-9D7D-24BAE50FB3EB}" type="pres">
      <dgm:prSet presAssocID="{0C1783F7-EBDE-4C2A-860A-EA6827AFF40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B2E26D-2000-4837-A29A-8F8DF6A4C7B1}" type="pres">
      <dgm:prSet presAssocID="{85C38199-466C-4163-B20B-8962420D101A}" presName="sp" presStyleCnt="0"/>
      <dgm:spPr/>
    </dgm:pt>
    <dgm:pt modelId="{3AAD86C2-CF4D-4E0F-92EA-992946E0189B}" type="pres">
      <dgm:prSet presAssocID="{2A034BF7-42D8-44F3-9398-90A37C1E2DB1}" presName="composite" presStyleCnt="0"/>
      <dgm:spPr/>
    </dgm:pt>
    <dgm:pt modelId="{7E50A898-91CD-46EE-A714-5F8A0B9E6714}" type="pres">
      <dgm:prSet presAssocID="{2A034BF7-42D8-44F3-9398-90A37C1E2DB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1DB27D-A7B2-43FF-A324-2EB8CE3680CC}" type="pres">
      <dgm:prSet presAssocID="{2A034BF7-42D8-44F3-9398-90A37C1E2DB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8DB614-46F9-433D-9E81-51C5DCAA281D}" type="pres">
      <dgm:prSet presAssocID="{08667EB3-FB88-4F04-A820-4D649456A0DE}" presName="sp" presStyleCnt="0"/>
      <dgm:spPr/>
    </dgm:pt>
    <dgm:pt modelId="{BABEEC5B-C7F3-410D-91C1-830B25A07062}" type="pres">
      <dgm:prSet presAssocID="{A864F0A8-4532-47BE-B2CB-ACAD88422276}" presName="composite" presStyleCnt="0"/>
      <dgm:spPr/>
    </dgm:pt>
    <dgm:pt modelId="{321027D2-D832-4DB4-98DA-8939E4829C3C}" type="pres">
      <dgm:prSet presAssocID="{A864F0A8-4532-47BE-B2CB-ACAD8842227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1C3D91-0A1F-4F2D-9674-02CE4180EB93}" type="pres">
      <dgm:prSet presAssocID="{A864F0A8-4532-47BE-B2CB-ACAD88422276}" presName="descendantText" presStyleLbl="alignAcc1" presStyleIdx="3" presStyleCnt="4" custLinFactNeighborX="21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56535D9-1AD0-49D0-968C-D082961CA1B7}" type="presOf" srcId="{0C1783F7-EBDE-4C2A-860A-EA6827AFF404}" destId="{1ABDAE0A-60E6-4F6E-84DA-6F34A73D484D}" srcOrd="0" destOrd="0" presId="urn:microsoft.com/office/officeart/2005/8/layout/chevron2"/>
    <dgm:cxn modelId="{AFD9BC1A-941E-48F2-A466-36A3FCCCD7EE}" type="presOf" srcId="{61B2DB3B-973D-4090-94AC-451A09CD90F6}" destId="{8A69839C-4F53-46D9-8CB7-1011C568714F}" srcOrd="0" destOrd="0" presId="urn:microsoft.com/office/officeart/2005/8/layout/chevron2"/>
    <dgm:cxn modelId="{7E8BAB33-E216-49A9-AC95-EFA0297207AD}" srcId="{107F4081-CDD4-43FC-9081-416E8A802741}" destId="{2A034BF7-42D8-44F3-9398-90A37C1E2DB1}" srcOrd="2" destOrd="0" parTransId="{1C4372B2-AE5D-440D-99D3-1904B1046DCF}" sibTransId="{08667EB3-FB88-4F04-A820-4D649456A0DE}"/>
    <dgm:cxn modelId="{3C5B7A7D-35DB-4908-9A87-CFB87FC956E9}" type="presOf" srcId="{88D38D90-17FB-438A-A427-A4CF1661B0C5}" destId="{EC1C3D91-0A1F-4F2D-9674-02CE4180EB93}" srcOrd="0" destOrd="0" presId="urn:microsoft.com/office/officeart/2005/8/layout/chevron2"/>
    <dgm:cxn modelId="{0AC474CD-2816-41E3-86FB-78BF71AB257E}" srcId="{0C1783F7-EBDE-4C2A-860A-EA6827AFF404}" destId="{62D95C9E-95D9-4525-8449-0215B8A7BCA4}" srcOrd="1" destOrd="0" parTransId="{A7C82C6F-7488-455B-9DF5-12FAF08842BA}" sibTransId="{47260885-08C5-4C2D-8165-14C1D0FAFA04}"/>
    <dgm:cxn modelId="{E2FE284B-3338-4D21-90FE-562DDF45DA33}" srcId="{107F4081-CDD4-43FC-9081-416E8A802741}" destId="{61B2DB3B-973D-4090-94AC-451A09CD90F6}" srcOrd="0" destOrd="0" parTransId="{CADE3FF8-7072-4D36-9B6A-8DDA85FDD3A6}" sibTransId="{CA3F8B91-0749-4A33-83D0-3A4DDC476EC5}"/>
    <dgm:cxn modelId="{019FAEC0-AD9C-4CAB-AC1A-B4C82F101134}" type="presOf" srcId="{73345D99-8F0F-45CF-94F1-22FD42B3C23C}" destId="{32A398AF-96A1-41DC-8C6B-524BD549932F}" srcOrd="0" destOrd="0" presId="urn:microsoft.com/office/officeart/2005/8/layout/chevron2"/>
    <dgm:cxn modelId="{A5816CF4-B935-4933-AE8F-4EB39DDE63FC}" type="presOf" srcId="{A864F0A8-4532-47BE-B2CB-ACAD88422276}" destId="{321027D2-D832-4DB4-98DA-8939E4829C3C}" srcOrd="0" destOrd="0" presId="urn:microsoft.com/office/officeart/2005/8/layout/chevron2"/>
    <dgm:cxn modelId="{59CD2DBE-EA0C-497A-A4E1-B0D1C02E3C71}" srcId="{107F4081-CDD4-43FC-9081-416E8A802741}" destId="{0C1783F7-EBDE-4C2A-860A-EA6827AFF404}" srcOrd="1" destOrd="0" parTransId="{1AE32338-61D2-41A7-86B8-9895F80F9162}" sibTransId="{85C38199-466C-4163-B20B-8962420D101A}"/>
    <dgm:cxn modelId="{AD92A89B-4DE3-4B9E-97EF-932F1E3F4F1A}" type="presOf" srcId="{E6BB6106-D6EB-49D5-B872-F67990BA5773}" destId="{32A398AF-96A1-41DC-8C6B-524BD549932F}" srcOrd="0" destOrd="1" presId="urn:microsoft.com/office/officeart/2005/8/layout/chevron2"/>
    <dgm:cxn modelId="{72BB009D-625B-4AC0-B5A9-E83B818AAC13}" srcId="{61B2DB3B-973D-4090-94AC-451A09CD90F6}" destId="{E6BB6106-D6EB-49D5-B872-F67990BA5773}" srcOrd="1" destOrd="0" parTransId="{16FC7DC5-2150-42C4-B770-687A99DE30DE}" sibTransId="{70171FD6-3CCF-4213-8DFA-F61D1D278458}"/>
    <dgm:cxn modelId="{76415CE0-A7F1-45D8-B7E8-EE652CED2F95}" srcId="{2A034BF7-42D8-44F3-9398-90A37C1E2DB1}" destId="{2521BB62-22A8-48F8-A73F-039E3F1CFB07}" srcOrd="0" destOrd="0" parTransId="{E23E8036-CDE0-4F23-ACC6-338A01EDEAD0}" sibTransId="{849579C7-D453-4B72-BCAD-305D6F568031}"/>
    <dgm:cxn modelId="{DED5401F-3678-4517-B54A-EB75631CDD35}" type="presOf" srcId="{2521BB62-22A8-48F8-A73F-039E3F1CFB07}" destId="{7E1DB27D-A7B2-43FF-A324-2EB8CE3680CC}" srcOrd="0" destOrd="0" presId="urn:microsoft.com/office/officeart/2005/8/layout/chevron2"/>
    <dgm:cxn modelId="{FE914882-C9A8-41ED-93BF-5E05D025334F}" type="presOf" srcId="{471806B4-91FF-420B-8813-ACCA4668DCD3}" destId="{7E1DB27D-A7B2-43FF-A324-2EB8CE3680CC}" srcOrd="0" destOrd="1" presId="urn:microsoft.com/office/officeart/2005/8/layout/chevron2"/>
    <dgm:cxn modelId="{71F76727-73EF-451F-A501-8A006DB2DF8B}" type="presOf" srcId="{107F4081-CDD4-43FC-9081-416E8A802741}" destId="{979797FB-2857-4D77-AC24-DCD7A847EC32}" srcOrd="0" destOrd="0" presId="urn:microsoft.com/office/officeart/2005/8/layout/chevron2"/>
    <dgm:cxn modelId="{D32A7C19-03A3-41F2-9F7C-24E0CCE4384E}" srcId="{A864F0A8-4532-47BE-B2CB-ACAD88422276}" destId="{88D38D90-17FB-438A-A427-A4CF1661B0C5}" srcOrd="0" destOrd="0" parTransId="{F7651E26-90C9-4860-9FA0-59F4514FD946}" sibTransId="{2D9AA49F-29E6-4064-BE0E-797AC889404B}"/>
    <dgm:cxn modelId="{AC1F5C3D-EE04-4D6D-ABEB-7E36DC54EFF6}" type="presOf" srcId="{2A034BF7-42D8-44F3-9398-90A37C1E2DB1}" destId="{7E50A898-91CD-46EE-A714-5F8A0B9E6714}" srcOrd="0" destOrd="0" presId="urn:microsoft.com/office/officeart/2005/8/layout/chevron2"/>
    <dgm:cxn modelId="{E00F70DE-9BC5-4F09-B99F-86C22C1756DA}" srcId="{61B2DB3B-973D-4090-94AC-451A09CD90F6}" destId="{73345D99-8F0F-45CF-94F1-22FD42B3C23C}" srcOrd="0" destOrd="0" parTransId="{CEEFA144-B6BB-45D7-82AD-5EBF6780ACEA}" sibTransId="{CA004ABA-34A4-4A7B-A825-73D104897CCD}"/>
    <dgm:cxn modelId="{23287434-40AB-4672-957E-601AB965BD6E}" srcId="{107F4081-CDD4-43FC-9081-416E8A802741}" destId="{A864F0A8-4532-47BE-B2CB-ACAD88422276}" srcOrd="3" destOrd="0" parTransId="{D7F07B72-DF2A-410C-8189-77C79565F68A}" sibTransId="{E15D4D6E-466F-4B86-A7C2-90ADFC73A0AD}"/>
    <dgm:cxn modelId="{9BFE00F1-5C20-4AA2-B821-2E70C103DD09}" type="presOf" srcId="{3BA1ED22-2C2D-45B8-94C7-877E68D0FF17}" destId="{3F344684-3164-456D-9D7D-24BAE50FB3EB}" srcOrd="0" destOrd="0" presId="urn:microsoft.com/office/officeart/2005/8/layout/chevron2"/>
    <dgm:cxn modelId="{CF473B6A-0C46-4D16-8705-E5F3133539DE}" srcId="{0C1783F7-EBDE-4C2A-860A-EA6827AFF404}" destId="{3BA1ED22-2C2D-45B8-94C7-877E68D0FF17}" srcOrd="0" destOrd="0" parTransId="{C1C7B618-920F-4CC3-803A-E23231AFFE63}" sibTransId="{297A909B-C285-4A72-8493-A27C1EC0FC69}"/>
    <dgm:cxn modelId="{BE9C8524-E8E2-4BB6-9368-58A803A96F00}" srcId="{2A034BF7-42D8-44F3-9398-90A37C1E2DB1}" destId="{471806B4-91FF-420B-8813-ACCA4668DCD3}" srcOrd="1" destOrd="0" parTransId="{1EE33A92-8945-49E5-87C6-6F6982C22C53}" sibTransId="{1995C25F-0FDB-4AD3-B0EC-92B07A606B27}"/>
    <dgm:cxn modelId="{110192D9-A9F7-4736-9D23-BCE42B7EB544}" type="presOf" srcId="{62D95C9E-95D9-4525-8449-0215B8A7BCA4}" destId="{3F344684-3164-456D-9D7D-24BAE50FB3EB}" srcOrd="0" destOrd="1" presId="urn:microsoft.com/office/officeart/2005/8/layout/chevron2"/>
    <dgm:cxn modelId="{641ADBDA-1B29-4DA1-9614-7F366C29379C}" type="presParOf" srcId="{979797FB-2857-4D77-AC24-DCD7A847EC32}" destId="{EFD55F95-69F3-4C9E-BE00-9C14D209773B}" srcOrd="0" destOrd="0" presId="urn:microsoft.com/office/officeart/2005/8/layout/chevron2"/>
    <dgm:cxn modelId="{EED49164-ED39-4A33-ABC9-993D66E5CA80}" type="presParOf" srcId="{EFD55F95-69F3-4C9E-BE00-9C14D209773B}" destId="{8A69839C-4F53-46D9-8CB7-1011C568714F}" srcOrd="0" destOrd="0" presId="urn:microsoft.com/office/officeart/2005/8/layout/chevron2"/>
    <dgm:cxn modelId="{C1D019BF-229C-43A4-8EBF-02FE4C909B30}" type="presParOf" srcId="{EFD55F95-69F3-4C9E-BE00-9C14D209773B}" destId="{32A398AF-96A1-41DC-8C6B-524BD549932F}" srcOrd="1" destOrd="0" presId="urn:microsoft.com/office/officeart/2005/8/layout/chevron2"/>
    <dgm:cxn modelId="{4DC4488A-3212-4994-80CE-76673A6838E3}" type="presParOf" srcId="{979797FB-2857-4D77-AC24-DCD7A847EC32}" destId="{3F158A62-4152-4CF3-9507-E6C7E8E3E71B}" srcOrd="1" destOrd="0" presId="urn:microsoft.com/office/officeart/2005/8/layout/chevron2"/>
    <dgm:cxn modelId="{50793C86-E0B7-4FE9-B24F-57F5E93D7606}" type="presParOf" srcId="{979797FB-2857-4D77-AC24-DCD7A847EC32}" destId="{EF0DE67F-0EC8-4C95-B132-926A3345D339}" srcOrd="2" destOrd="0" presId="urn:microsoft.com/office/officeart/2005/8/layout/chevron2"/>
    <dgm:cxn modelId="{C1CADEBE-7953-4322-903A-F5C69A9DA0D0}" type="presParOf" srcId="{EF0DE67F-0EC8-4C95-B132-926A3345D339}" destId="{1ABDAE0A-60E6-4F6E-84DA-6F34A73D484D}" srcOrd="0" destOrd="0" presId="urn:microsoft.com/office/officeart/2005/8/layout/chevron2"/>
    <dgm:cxn modelId="{DB832B0E-51A3-4482-9D8D-D710748D809D}" type="presParOf" srcId="{EF0DE67F-0EC8-4C95-B132-926A3345D339}" destId="{3F344684-3164-456D-9D7D-24BAE50FB3EB}" srcOrd="1" destOrd="0" presId="urn:microsoft.com/office/officeart/2005/8/layout/chevron2"/>
    <dgm:cxn modelId="{3152132D-0677-41B8-B2AF-6345AC74A173}" type="presParOf" srcId="{979797FB-2857-4D77-AC24-DCD7A847EC32}" destId="{E2B2E26D-2000-4837-A29A-8F8DF6A4C7B1}" srcOrd="3" destOrd="0" presId="urn:microsoft.com/office/officeart/2005/8/layout/chevron2"/>
    <dgm:cxn modelId="{7DF17D2A-DFB6-4AAF-8C93-DB45BC1A99F1}" type="presParOf" srcId="{979797FB-2857-4D77-AC24-DCD7A847EC32}" destId="{3AAD86C2-CF4D-4E0F-92EA-992946E0189B}" srcOrd="4" destOrd="0" presId="urn:microsoft.com/office/officeart/2005/8/layout/chevron2"/>
    <dgm:cxn modelId="{7976567F-97B0-4EE7-B078-7E222D485CC4}" type="presParOf" srcId="{3AAD86C2-CF4D-4E0F-92EA-992946E0189B}" destId="{7E50A898-91CD-46EE-A714-5F8A0B9E6714}" srcOrd="0" destOrd="0" presId="urn:microsoft.com/office/officeart/2005/8/layout/chevron2"/>
    <dgm:cxn modelId="{3F6C314B-F026-44DB-A8A5-B857D15DBD28}" type="presParOf" srcId="{3AAD86C2-CF4D-4E0F-92EA-992946E0189B}" destId="{7E1DB27D-A7B2-43FF-A324-2EB8CE3680CC}" srcOrd="1" destOrd="0" presId="urn:microsoft.com/office/officeart/2005/8/layout/chevron2"/>
    <dgm:cxn modelId="{188C1806-48D6-47DE-8A7D-9AE7A4EC42FE}" type="presParOf" srcId="{979797FB-2857-4D77-AC24-DCD7A847EC32}" destId="{0A8DB614-46F9-433D-9E81-51C5DCAA281D}" srcOrd="5" destOrd="0" presId="urn:microsoft.com/office/officeart/2005/8/layout/chevron2"/>
    <dgm:cxn modelId="{7D8903EF-020A-4AF7-A181-090120368A66}" type="presParOf" srcId="{979797FB-2857-4D77-AC24-DCD7A847EC32}" destId="{BABEEC5B-C7F3-410D-91C1-830B25A07062}" srcOrd="6" destOrd="0" presId="urn:microsoft.com/office/officeart/2005/8/layout/chevron2"/>
    <dgm:cxn modelId="{4966E17E-C63D-4CFE-9786-CB8B0BDF4E00}" type="presParOf" srcId="{BABEEC5B-C7F3-410D-91C1-830B25A07062}" destId="{321027D2-D832-4DB4-98DA-8939E4829C3C}" srcOrd="0" destOrd="0" presId="urn:microsoft.com/office/officeart/2005/8/layout/chevron2"/>
    <dgm:cxn modelId="{599E6905-40BC-41AD-88A7-771C5AF520E1}" type="presParOf" srcId="{BABEEC5B-C7F3-410D-91C1-830B25A07062}" destId="{EC1C3D91-0A1F-4F2D-9674-02CE4180EB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8EC501-8FC8-4400-9C61-C276334AB522}">
      <dsp:nvSpPr>
        <dsp:cNvPr id="0" name=""/>
        <dsp:cNvSpPr/>
      </dsp:nvSpPr>
      <dsp:spPr>
        <a:xfrm rot="16200000">
          <a:off x="545194" y="-545194"/>
          <a:ext cx="1969951" cy="3060340"/>
        </a:xfrm>
        <a:prstGeom prst="round1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u="sng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u="sng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 smtClean="0"/>
            <a:t>Agricultura </a:t>
          </a:r>
          <a:r>
            <a:rPr lang="es-ES" sz="1600" b="1" u="sng" kern="1200" dirty="0" err="1" smtClean="0"/>
            <a:t>Ecologica</a:t>
          </a:r>
          <a:endParaRPr lang="es-ES" sz="1600" b="1" u="sng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Respetuosa con Medio Ambiente 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Segura para los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 Agricultores</a:t>
          </a:r>
          <a:endParaRPr lang="es-ES" sz="1400" kern="1200" dirty="0"/>
        </a:p>
      </dsp:txBody>
      <dsp:txXfrm rot="16200000">
        <a:off x="791438" y="-791438"/>
        <a:ext cx="1477463" cy="3060340"/>
      </dsp:txXfrm>
    </dsp:sp>
    <dsp:sp modelId="{CD13E11F-E555-4D3C-B2AC-52F9DAE0DAF4}">
      <dsp:nvSpPr>
        <dsp:cNvPr id="0" name=""/>
        <dsp:cNvSpPr/>
      </dsp:nvSpPr>
      <dsp:spPr>
        <a:xfrm>
          <a:off x="3060340" y="0"/>
          <a:ext cx="3060340" cy="196995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u="sng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 smtClean="0"/>
            <a:t>Consumidores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Compra de los productos locales de calidad frente a otros productos</a:t>
          </a:r>
          <a:endParaRPr lang="es-ES" sz="1600" kern="1200" dirty="0"/>
        </a:p>
      </dsp:txBody>
      <dsp:txXfrm>
        <a:off x="3060340" y="0"/>
        <a:ext cx="3060340" cy="1477463"/>
      </dsp:txXfrm>
    </dsp:sp>
    <dsp:sp modelId="{CD5549AB-000E-4080-B809-802918E76668}">
      <dsp:nvSpPr>
        <dsp:cNvPr id="0" name=""/>
        <dsp:cNvSpPr/>
      </dsp:nvSpPr>
      <dsp:spPr>
        <a:xfrm rot="10800000">
          <a:off x="0" y="1969951"/>
          <a:ext cx="3060340" cy="1969951"/>
        </a:xfrm>
        <a:prstGeom prst="round1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u="sng" kern="1200" dirty="0" smtClean="0"/>
            <a:t>Compromiso del Comercio Local y Empresas de todos los sectores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u="none" kern="1200" dirty="0" err="1" smtClean="0"/>
            <a:t>Promocion</a:t>
          </a:r>
          <a:r>
            <a:rPr lang="es-ES" sz="1400" u="none" kern="1200" dirty="0" smtClean="0"/>
            <a:t> y el Consumo Responsable de los productos de su Territorio</a:t>
          </a:r>
        </a:p>
      </dsp:txBody>
      <dsp:txXfrm rot="10800000">
        <a:off x="0" y="2462438"/>
        <a:ext cx="3060340" cy="1477463"/>
      </dsp:txXfrm>
    </dsp:sp>
    <dsp:sp modelId="{7721F187-E83E-4A7F-A5F3-D06F6884A042}">
      <dsp:nvSpPr>
        <dsp:cNvPr id="0" name=""/>
        <dsp:cNvSpPr/>
      </dsp:nvSpPr>
      <dsp:spPr>
        <a:xfrm rot="5400000">
          <a:off x="3605534" y="1424756"/>
          <a:ext cx="1969951" cy="3060340"/>
        </a:xfrm>
        <a:prstGeom prst="round1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 smtClean="0"/>
            <a:t>Instituciones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Apoyo institucional para un municipio sostenible y que fomenta la </a:t>
          </a:r>
          <a:r>
            <a:rPr lang="es-ES" sz="1400" kern="1200" dirty="0" err="1" smtClean="0"/>
            <a:t>economia</a:t>
          </a:r>
          <a:r>
            <a:rPr lang="es-ES" sz="1400" kern="1200" dirty="0" smtClean="0"/>
            <a:t> local </a:t>
          </a:r>
          <a:endParaRPr lang="es-ES" sz="1400" kern="1200" dirty="0"/>
        </a:p>
      </dsp:txBody>
      <dsp:txXfrm rot="5400000">
        <a:off x="3851778" y="1671000"/>
        <a:ext cx="1477463" cy="3060340"/>
      </dsp:txXfrm>
    </dsp:sp>
    <dsp:sp modelId="{288D92B2-048B-4741-81C0-EDD9B1F138B6}">
      <dsp:nvSpPr>
        <dsp:cNvPr id="0" name=""/>
        <dsp:cNvSpPr/>
      </dsp:nvSpPr>
      <dsp:spPr>
        <a:xfrm>
          <a:off x="2125234" y="1456049"/>
          <a:ext cx="1836204" cy="98497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200" kern="1200" dirty="0"/>
        </a:p>
      </dsp:txBody>
      <dsp:txXfrm>
        <a:off x="2125234" y="1456049"/>
        <a:ext cx="1836204" cy="9849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D2B273-9540-42A3-8BD4-5C5687B21972}">
      <dsp:nvSpPr>
        <dsp:cNvPr id="0" name=""/>
        <dsp:cNvSpPr/>
      </dsp:nvSpPr>
      <dsp:spPr>
        <a:xfrm>
          <a:off x="673499" y="258820"/>
          <a:ext cx="3249030" cy="324903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900" b="1" kern="1200" dirty="0" smtClean="0"/>
            <a:t>AMBITO COMERCIAL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900" b="1" kern="1200" dirty="0" smtClean="0"/>
            <a:t>Comercio Respons</a:t>
          </a:r>
          <a:r>
            <a:rPr lang="es-ES" sz="900" b="1" kern="1200" dirty="0" smtClean="0"/>
            <a:t>i</a:t>
          </a:r>
          <a:r>
            <a:rPr lang="en" sz="900" b="1" kern="1200" dirty="0" smtClean="0"/>
            <a:t>ble con su Territorio</a:t>
          </a:r>
        </a:p>
      </dsp:txBody>
      <dsp:txXfrm>
        <a:off x="2385816" y="947306"/>
        <a:ext cx="1160368" cy="966973"/>
      </dsp:txXfrm>
    </dsp:sp>
    <dsp:sp modelId="{97A67D41-2005-4D36-AF40-67365520AAD6}">
      <dsp:nvSpPr>
        <dsp:cNvPr id="0" name=""/>
        <dsp:cNvSpPr/>
      </dsp:nvSpPr>
      <dsp:spPr>
        <a:xfrm>
          <a:off x="673482" y="280440"/>
          <a:ext cx="3249030" cy="324903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900" b="1" kern="1200" dirty="0" smtClean="0"/>
            <a:t>AMBITO DE LA COMUNICACION DEL PROYECTO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900" b="1" kern="1200" dirty="0" smtClean="0"/>
            <a:t>Plan de medios y Campañas de </a:t>
          </a:r>
          <a:r>
            <a:rPr lang="en" sz="900" b="1" kern="1200" dirty="0" smtClean="0"/>
            <a:t>promocion de la ALMENDRA DE ALCALALI</a:t>
          </a:r>
          <a:endParaRPr lang="es-ES" sz="900" b="1" kern="1200" dirty="0"/>
        </a:p>
      </dsp:txBody>
      <dsp:txXfrm>
        <a:off x="1447061" y="2388443"/>
        <a:ext cx="1740552" cy="850936"/>
      </dsp:txXfrm>
    </dsp:sp>
    <dsp:sp modelId="{A5D911A4-09A7-4195-B85A-ABD18A52C52F}">
      <dsp:nvSpPr>
        <dsp:cNvPr id="0" name=""/>
        <dsp:cNvSpPr/>
      </dsp:nvSpPr>
      <dsp:spPr>
        <a:xfrm>
          <a:off x="633047" y="251413"/>
          <a:ext cx="3249030" cy="324903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000" b="1" kern="1200" dirty="0" smtClean="0"/>
            <a:t>AMBITO AGRONOM. Y MEDIOAMB.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Modelo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Agricultura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err="1" smtClean="0"/>
            <a:t>Ecologica</a:t>
          </a:r>
          <a:endParaRPr lang="es-ES" sz="1000" b="1" kern="1200" dirty="0"/>
        </a:p>
      </dsp:txBody>
      <dsp:txXfrm>
        <a:off x="1009394" y="939898"/>
        <a:ext cx="1160368" cy="966973"/>
      </dsp:txXfrm>
    </dsp:sp>
    <dsp:sp modelId="{538A8D14-53EC-4C08-B9CA-0CBF51B900D3}">
      <dsp:nvSpPr>
        <dsp:cNvPr id="0" name=""/>
        <dsp:cNvSpPr/>
      </dsp:nvSpPr>
      <dsp:spPr>
        <a:xfrm>
          <a:off x="472637" y="57690"/>
          <a:ext cx="3651291" cy="365129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C11C21-5B61-4887-B2F9-1D2BC4C88C64}">
      <dsp:nvSpPr>
        <dsp:cNvPr id="0" name=""/>
        <dsp:cNvSpPr/>
      </dsp:nvSpPr>
      <dsp:spPr>
        <a:xfrm>
          <a:off x="472352" y="79104"/>
          <a:ext cx="3651291" cy="365129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425928-526A-4261-9B3A-C59AE5BD6A3E}">
      <dsp:nvSpPr>
        <dsp:cNvPr id="0" name=""/>
        <dsp:cNvSpPr/>
      </dsp:nvSpPr>
      <dsp:spPr>
        <a:xfrm>
          <a:off x="437929" y="50282"/>
          <a:ext cx="3651291" cy="365129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69839C-4F53-46D9-8CB7-1011C568714F}">
      <dsp:nvSpPr>
        <dsp:cNvPr id="0" name=""/>
        <dsp:cNvSpPr/>
      </dsp:nvSpPr>
      <dsp:spPr>
        <a:xfrm rot="5400000">
          <a:off x="-146990" y="149973"/>
          <a:ext cx="979935" cy="685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JULIO-AGOSTO</a:t>
          </a:r>
        </a:p>
      </dsp:txBody>
      <dsp:txXfrm rot="5400000">
        <a:off x="-146990" y="149973"/>
        <a:ext cx="979935" cy="685955"/>
      </dsp:txXfrm>
    </dsp:sp>
    <dsp:sp modelId="{32A398AF-96A1-41DC-8C6B-524BD549932F}">
      <dsp:nvSpPr>
        <dsp:cNvPr id="0" name=""/>
        <dsp:cNvSpPr/>
      </dsp:nvSpPr>
      <dsp:spPr>
        <a:xfrm rot="5400000">
          <a:off x="2004718" y="-1315780"/>
          <a:ext cx="636958" cy="32744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Estudio previo; toma de contacto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Comunicación de la iniciativa</a:t>
          </a:r>
          <a:endParaRPr lang="es-ES" sz="1400" kern="1200" dirty="0"/>
        </a:p>
      </dsp:txBody>
      <dsp:txXfrm rot="5400000">
        <a:off x="2004718" y="-1315780"/>
        <a:ext cx="636958" cy="3274484"/>
      </dsp:txXfrm>
    </dsp:sp>
    <dsp:sp modelId="{1ABDAE0A-60E6-4F6E-84DA-6F34A73D484D}">
      <dsp:nvSpPr>
        <dsp:cNvPr id="0" name=""/>
        <dsp:cNvSpPr/>
      </dsp:nvSpPr>
      <dsp:spPr>
        <a:xfrm rot="5400000">
          <a:off x="-146990" y="978726"/>
          <a:ext cx="979935" cy="685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SEP.-OCT.</a:t>
          </a:r>
          <a:endParaRPr lang="es-ES" sz="900" kern="1200" dirty="0"/>
        </a:p>
      </dsp:txBody>
      <dsp:txXfrm rot="5400000">
        <a:off x="-146990" y="978726"/>
        <a:ext cx="979935" cy="685955"/>
      </dsp:txXfrm>
    </dsp:sp>
    <dsp:sp modelId="{3F344684-3164-456D-9D7D-24BAE50FB3EB}">
      <dsp:nvSpPr>
        <dsp:cNvPr id="0" name=""/>
        <dsp:cNvSpPr/>
      </dsp:nvSpPr>
      <dsp:spPr>
        <a:xfrm rot="5400000">
          <a:off x="2004718" y="-487027"/>
          <a:ext cx="636958" cy="32744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Analisis</a:t>
          </a:r>
          <a:r>
            <a:rPr lang="es-ES" sz="1400" kern="1200" dirty="0" smtClean="0"/>
            <a:t> de Resultados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Comunicación de los Resultados</a:t>
          </a:r>
          <a:endParaRPr lang="es-ES" sz="1400" kern="1200" dirty="0"/>
        </a:p>
      </dsp:txBody>
      <dsp:txXfrm rot="5400000">
        <a:off x="2004718" y="-487027"/>
        <a:ext cx="636958" cy="3274484"/>
      </dsp:txXfrm>
    </dsp:sp>
    <dsp:sp modelId="{7E50A898-91CD-46EE-A714-5F8A0B9E6714}">
      <dsp:nvSpPr>
        <dsp:cNvPr id="0" name=""/>
        <dsp:cNvSpPr/>
      </dsp:nvSpPr>
      <dsp:spPr>
        <a:xfrm rot="5400000">
          <a:off x="-146990" y="1807478"/>
          <a:ext cx="979935" cy="685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NOV.-FEBR</a:t>
          </a:r>
          <a:endParaRPr lang="es-ES" sz="900" kern="1200" dirty="0"/>
        </a:p>
      </dsp:txBody>
      <dsp:txXfrm rot="5400000">
        <a:off x="-146990" y="1807478"/>
        <a:ext cx="979935" cy="685955"/>
      </dsp:txXfrm>
    </dsp:sp>
    <dsp:sp modelId="{7E1DB27D-A7B2-43FF-A324-2EB8CE3680CC}">
      <dsp:nvSpPr>
        <dsp:cNvPr id="0" name=""/>
        <dsp:cNvSpPr/>
      </dsp:nvSpPr>
      <dsp:spPr>
        <a:xfrm rot="5400000">
          <a:off x="2004718" y="341725"/>
          <a:ext cx="636958" cy="32744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Balance de </a:t>
          </a:r>
          <a:r>
            <a:rPr lang="es-ES" sz="1400" kern="1200" dirty="0" err="1" smtClean="0"/>
            <a:t>identificacion</a:t>
          </a:r>
          <a:r>
            <a:rPr lang="es-ES" sz="1400" kern="1200" dirty="0" smtClean="0"/>
            <a:t> de acciones. 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Propuesta de acciones-proyecto</a:t>
          </a:r>
          <a:endParaRPr lang="es-ES" sz="1400" kern="1200" dirty="0"/>
        </a:p>
      </dsp:txBody>
      <dsp:txXfrm rot="5400000">
        <a:off x="2004718" y="341725"/>
        <a:ext cx="636958" cy="3274484"/>
      </dsp:txXfrm>
    </dsp:sp>
    <dsp:sp modelId="{321027D2-D832-4DB4-98DA-8939E4829C3C}">
      <dsp:nvSpPr>
        <dsp:cNvPr id="0" name=""/>
        <dsp:cNvSpPr/>
      </dsp:nvSpPr>
      <dsp:spPr>
        <a:xfrm rot="5400000">
          <a:off x="-146990" y="2636231"/>
          <a:ext cx="979935" cy="685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FEB-MARZO</a:t>
          </a:r>
          <a:endParaRPr lang="es-ES" sz="900" kern="1200" dirty="0"/>
        </a:p>
      </dsp:txBody>
      <dsp:txXfrm rot="5400000">
        <a:off x="-146990" y="2636231"/>
        <a:ext cx="979935" cy="685955"/>
      </dsp:txXfrm>
    </dsp:sp>
    <dsp:sp modelId="{EC1C3D91-0A1F-4F2D-9674-02CE4180EB93}">
      <dsp:nvSpPr>
        <dsp:cNvPr id="0" name=""/>
        <dsp:cNvSpPr/>
      </dsp:nvSpPr>
      <dsp:spPr>
        <a:xfrm rot="5400000">
          <a:off x="2004718" y="1170477"/>
          <a:ext cx="636958" cy="32744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Listos para poner en marcha un proyecto!</a:t>
          </a:r>
          <a:endParaRPr lang="es-ES" sz="1800" kern="1200" dirty="0"/>
        </a:p>
      </dsp:txBody>
      <dsp:txXfrm rot="5400000">
        <a:off x="2004718" y="1170477"/>
        <a:ext cx="636958" cy="3274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34743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0625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4584075"/>
            <a:ext cx="34743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398537" y="1599537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038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B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4294550"/>
            <a:ext cx="9144000" cy="241199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7" r:id="rId4"/>
    <p:sldLayoutId id="2147483660" r:id="rId5"/>
    <p:sldLayoutId id="2147483661" r:id="rId6"/>
    <p:sldLayoutId id="2147483662" r:id="rId7"/>
    <p:sldLayoutId id="214748366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.png"/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2.xml"/><Relationship Id="rId15" Type="http://schemas.microsoft.com/office/2007/relationships/diagramDrawing" Target="../diagrams/drawing3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.png"/><Relationship Id="rId14" Type="http://schemas.openxmlformats.org/officeDocument/2006/relationships/diagramColors" Target="../diagrams/colors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539552" y="51470"/>
            <a:ext cx="8134672" cy="6480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s-ES" sz="4000" dirty="0" smtClean="0"/>
              <a:t>ALMENDRA DE ALCALALI</a:t>
            </a:r>
            <a:endParaRPr lang="en" sz="4000" dirty="0"/>
          </a:p>
        </p:txBody>
      </p:sp>
      <p:pic>
        <p:nvPicPr>
          <p:cNvPr id="11" name="Picture 24" descr="http://www.repte.org/wp-content/uploads/2015/04/Logo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15966"/>
            <a:ext cx="1296144" cy="532426"/>
          </a:xfrm>
          <a:prstGeom prst="rect">
            <a:avLst/>
          </a:prstGeom>
          <a:noFill/>
        </p:spPr>
      </p:pic>
      <p:pic>
        <p:nvPicPr>
          <p:cNvPr id="34818" name="Picture 2" descr="Cropprot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6296" y="4191930"/>
            <a:ext cx="1800200" cy="900100"/>
          </a:xfrm>
          <a:prstGeom prst="rect">
            <a:avLst/>
          </a:prstGeom>
          <a:noFill/>
        </p:spPr>
      </p:pic>
      <p:pic>
        <p:nvPicPr>
          <p:cNvPr id="9" name="Picture 3" descr="https://4.bp.blogspot.com/-V2Y0NNpwlFw/VrfGopMRLUI/AAAAAAAAEv4/ay_KFOIi3Ws/s1600/IMG_0485%2528b%25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4315" y="1563639"/>
            <a:ext cx="2593909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395536" y="1384196"/>
            <a:ext cx="3384376" cy="21236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Iniciativa: “Reptes ``</a:t>
            </a:r>
            <a:r>
              <a:rPr lang="es-ES" sz="4400" dirty="0" err="1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d’Alcalali</a:t>
            </a:r>
            <a:r>
              <a:rPr lang="es-ES" sz="4400" dirty="0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”</a:t>
            </a:r>
          </a:p>
        </p:txBody>
      </p:sp>
      <p:pic>
        <p:nvPicPr>
          <p:cNvPr id="1026" name="0 Imagen" descr="requetedefinitivo cop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6338" y="1779662"/>
            <a:ext cx="802046" cy="127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627784" y="576064"/>
          <a:ext cx="6120680" cy="393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ropprotect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520" y="4443958"/>
            <a:ext cx="1224136" cy="612068"/>
          </a:xfrm>
          <a:prstGeom prst="rect">
            <a:avLst/>
          </a:prstGeom>
          <a:noFill/>
        </p:spPr>
      </p:pic>
      <p:pic>
        <p:nvPicPr>
          <p:cNvPr id="6" name="Picture 24" descr="http://www.repte.org/wp-content/uploads/2015/04/LogoWe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4515966"/>
            <a:ext cx="1296144" cy="532426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2267744" y="4515966"/>
            <a:ext cx="4831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Iniciativa Reptes `</a:t>
            </a:r>
            <a:r>
              <a:rPr lang="es-ES" sz="2800" dirty="0" err="1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d’Alcalali</a:t>
            </a:r>
            <a:endParaRPr lang="es-ES" sz="2800" dirty="0" smtClean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9" name="0 Imagen" descr="requetedefinitivo copi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98" y="123478"/>
            <a:ext cx="49716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hape 135"/>
          <p:cNvSpPr txBox="1">
            <a:spLocks/>
          </p:cNvSpPr>
          <p:nvPr/>
        </p:nvSpPr>
        <p:spPr>
          <a:xfrm>
            <a:off x="1043608" y="51470"/>
            <a:ext cx="79208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400" dirty="0" smtClean="0">
                <a:solidFill>
                  <a:schemeClr val="bg1"/>
                </a:solidFill>
                <a:latin typeface="Roboto Slab" charset="0"/>
                <a:ea typeface="Roboto Slab" charset="0"/>
              </a:rPr>
              <a:t>Responsabilidad Social Territorial</a:t>
            </a:r>
            <a:endParaRPr lang="en" sz="2400" dirty="0" smtClean="0">
              <a:solidFill>
                <a:schemeClr val="bg1"/>
              </a:solidFill>
              <a:latin typeface="Roboto Slab" charset="0"/>
              <a:ea typeface="Roboto Slab" charset="0"/>
            </a:endParaRPr>
          </a:p>
        </p:txBody>
      </p:sp>
      <p:sp>
        <p:nvSpPr>
          <p:cNvPr id="13" name="12 Más"/>
          <p:cNvSpPr/>
          <p:nvPr/>
        </p:nvSpPr>
        <p:spPr>
          <a:xfrm>
            <a:off x="3131840" y="2355726"/>
            <a:ext cx="504056" cy="504056"/>
          </a:xfrm>
          <a:prstGeom prst="mathPlus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Más"/>
          <p:cNvSpPr/>
          <p:nvPr/>
        </p:nvSpPr>
        <p:spPr>
          <a:xfrm>
            <a:off x="6084168" y="2355726"/>
            <a:ext cx="432048" cy="432048"/>
          </a:xfrm>
          <a:prstGeom prst="mathPlus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Más"/>
          <p:cNvSpPr/>
          <p:nvPr/>
        </p:nvSpPr>
        <p:spPr>
          <a:xfrm>
            <a:off x="4860032" y="3219822"/>
            <a:ext cx="432048" cy="432048"/>
          </a:xfrm>
          <a:prstGeom prst="mathPlus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Más"/>
          <p:cNvSpPr/>
          <p:nvPr/>
        </p:nvSpPr>
        <p:spPr>
          <a:xfrm>
            <a:off x="4860032" y="1419622"/>
            <a:ext cx="360040" cy="360040"/>
          </a:xfrm>
          <a:prstGeom prst="mathPlus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979712" y="2275007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Valor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95536" y="2050271"/>
            <a:ext cx="18002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  <a:cs typeface="Varela Round" charset="-79"/>
              </a:rPr>
              <a:t>Identificar los Beneficios y </a:t>
            </a:r>
          </a:p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  <a:cs typeface="Varela Round" charset="-79"/>
              </a:rPr>
              <a:t>Diferencias </a:t>
            </a:r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  <a:cs typeface="Varela Round" charset="-79"/>
            </a:endParaRPr>
          </a:p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  <a:cs typeface="Varela Round" charset="-79"/>
              </a:rPr>
              <a:t>respecto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  <a:cs typeface="Varela Round" charset="-79"/>
              </a:rPr>
              <a:t>a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  <a:cs typeface="Varela Round" charset="-79"/>
              </a:rPr>
              <a:t>otros  Territorios y Productos Locales</a:t>
            </a:r>
            <a:endParaRPr lang="es-ES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  <a:cs typeface="Varela Round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ropprot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443958"/>
            <a:ext cx="1224136" cy="612068"/>
          </a:xfrm>
          <a:prstGeom prst="rect">
            <a:avLst/>
          </a:prstGeom>
          <a:noFill/>
        </p:spPr>
      </p:pic>
      <p:pic>
        <p:nvPicPr>
          <p:cNvPr id="25" name="Picture 24" descr="http://www.repte.org/wp-content/uploads/2015/04/LogoW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515966"/>
            <a:ext cx="1296144" cy="532426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2267744" y="4515966"/>
            <a:ext cx="4831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Iniciativa Reptes `</a:t>
            </a:r>
            <a:r>
              <a:rPr lang="es-ES" sz="2800" dirty="0" err="1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d’Alcalali</a:t>
            </a:r>
            <a:endParaRPr lang="es-ES" sz="2800" dirty="0" smtClean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Shape 328"/>
          <p:cNvSpPr txBox="1">
            <a:spLocks/>
          </p:cNvSpPr>
          <p:nvPr/>
        </p:nvSpPr>
        <p:spPr>
          <a:xfrm>
            <a:off x="251520" y="236691"/>
            <a:ext cx="8892480" cy="534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tabLst/>
              <a:defRPr/>
            </a:pPr>
            <a:r>
              <a:rPr lang="es-ES" sz="2800" b="1" dirty="0" smtClean="0">
                <a:solidFill>
                  <a:srgbClr val="165751"/>
                </a:solidFill>
                <a:latin typeface="Roboto Slab"/>
                <a:ea typeface="Roboto Slab"/>
                <a:cs typeface="Roboto Slab"/>
                <a:sym typeface="Roboto Slab"/>
              </a:rPr>
              <a:t>¿Como podemos promocionar la almendra de </a:t>
            </a:r>
            <a:r>
              <a:rPr lang="es-ES" sz="2800" b="1" dirty="0" err="1" smtClean="0">
                <a:solidFill>
                  <a:srgbClr val="165751"/>
                </a:solidFill>
                <a:latin typeface="Roboto Slab"/>
                <a:ea typeface="Roboto Slab"/>
                <a:cs typeface="Roboto Slab"/>
                <a:sym typeface="Roboto Slab"/>
              </a:rPr>
              <a:t>Alcalali</a:t>
            </a:r>
            <a:r>
              <a:rPr lang="es-ES" sz="2800" b="1" dirty="0" smtClean="0">
                <a:solidFill>
                  <a:srgbClr val="165751"/>
                </a:solidFill>
                <a:latin typeface="Roboto Slab"/>
                <a:ea typeface="Roboto Slab"/>
                <a:cs typeface="Roboto Slab"/>
                <a:sym typeface="Roboto Slab"/>
              </a:rPr>
              <a:t>?</a:t>
            </a:r>
            <a:endParaRPr kumimoji="0" lang="en" sz="2800" b="1" i="0" u="none" strike="noStrike" kern="0" cap="none" spc="0" normalizeH="0" baseline="0" noProof="0" dirty="0">
              <a:ln>
                <a:noFill/>
              </a:ln>
              <a:solidFill>
                <a:srgbClr val="165751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7" name="Picture 3" descr="https://4.bp.blogspot.com/-V2Y0NNpwlFw/VrfGopMRLUI/AAAAAAAAEv4/ay_KFOIi3Ws/s1600/IMG_0485%2528b%25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16" y="1779662"/>
            <a:ext cx="216159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27 CuadroTexto"/>
          <p:cNvSpPr txBox="1"/>
          <p:nvPr/>
        </p:nvSpPr>
        <p:spPr>
          <a:xfrm>
            <a:off x="2699792" y="91556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Alojamientos Rurales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572000" y="98931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Bares, </a:t>
            </a:r>
            <a:r>
              <a:rPr lang="es-ES" sz="1800" b="1" dirty="0" err="1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cafeterias</a:t>
            </a:r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, restaurantes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627784" y="156363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Alimentacion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627784" y="192367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Construccion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843808" y="264375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Carpinteria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868144" y="400261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Apicultura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283968" y="408391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Electricista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131840" y="300379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Estanco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372200" y="36518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Fontaneria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732240" y="293179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Informatica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6876256" y="25717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Inmobiliaria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6732240" y="169836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Mecanico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6876256" y="141033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Panaderia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6604992" y="213041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Jardineria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6804248" y="77155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Peluqueria</a:t>
            </a:r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y </a:t>
            </a:r>
          </a:p>
          <a:p>
            <a:pPr algn="ctr"/>
            <a:r>
              <a:rPr lang="es-ES" sz="1800" b="1" dirty="0" err="1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Estetica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3419872" y="328253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Salud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6660232" y="329183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Piensos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2843808" y="235572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Servicios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395536" y="1491630"/>
            <a:ext cx="2232248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Como promotores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Como productores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Como consumidores 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3347864" y="36518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Agricultores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4788024" y="335454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Consumidores</a:t>
            </a:r>
            <a:endParaRPr lang="es-ES" sz="1800" b="1" dirty="0" smtClean="0">
              <a:solidFill>
                <a:srgbClr val="00206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491880" y="411510"/>
            <a:ext cx="5544616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defRPr/>
            </a:pPr>
            <a:r>
              <a:rPr lang="es-ES" sz="2800" dirty="0" smtClean="0"/>
              <a:t>Asesoramiento en Subvenciones e Iniciativas de </a:t>
            </a:r>
            <a:r>
              <a:rPr lang="es-ES" sz="2800" dirty="0" err="1" smtClean="0"/>
              <a:t>Economia</a:t>
            </a:r>
            <a:r>
              <a:rPr lang="es-ES" sz="2800" dirty="0" smtClean="0"/>
              <a:t> Rural</a:t>
            </a:r>
            <a:endParaRPr lang="en" sz="2800" u="sng" dirty="0" smtClean="0"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" y="1779662"/>
            <a:ext cx="3059832" cy="2542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sp>
        <p:nvSpPr>
          <p:cNvPr id="15" name="Shape 135"/>
          <p:cNvSpPr txBox="1">
            <a:spLocks noGrp="1"/>
          </p:cNvSpPr>
          <p:nvPr>
            <p:ph type="subTitle" idx="1"/>
          </p:nvPr>
        </p:nvSpPr>
        <p:spPr>
          <a:xfrm>
            <a:off x="3707904" y="1635646"/>
            <a:ext cx="504056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dirty="0" smtClean="0"/>
              <a:t>Dentro de los objetivos del proyecto trabajaremos por conseguir el </a:t>
            </a:r>
            <a:r>
              <a:rPr lang="es-ES" dirty="0" err="1" smtClean="0"/>
              <a:t>maximo</a:t>
            </a:r>
            <a:r>
              <a:rPr lang="es-ES" dirty="0" smtClean="0"/>
              <a:t> de subvenciones y ayudas posibles:</a:t>
            </a:r>
          </a:p>
          <a:p>
            <a:pPr lvl="0" rtl="0">
              <a:spcBef>
                <a:spcPts val="0"/>
              </a:spcBef>
              <a:buNone/>
            </a:pPr>
            <a:endParaRPr lang="es-ES" dirty="0" smtClean="0"/>
          </a:p>
          <a:p>
            <a:pPr lvl="0" rtl="0">
              <a:spcBef>
                <a:spcPts val="0"/>
              </a:spcBef>
              <a:buFont typeface="Wingdings" pitchFamily="2" charset="2"/>
              <a:buChar char="Ø"/>
            </a:pPr>
            <a:r>
              <a:rPr lang="es-ES" dirty="0" smtClean="0"/>
              <a:t>Ayuntamiento</a:t>
            </a:r>
          </a:p>
          <a:p>
            <a:pPr lvl="0" rtl="0">
              <a:spcBef>
                <a:spcPts val="0"/>
              </a:spcBef>
              <a:buFont typeface="Wingdings" pitchFamily="2" charset="2"/>
              <a:buChar char="Ø"/>
            </a:pPr>
            <a:endParaRPr lang="es-ES" dirty="0" smtClean="0"/>
          </a:p>
          <a:p>
            <a:pPr lvl="0" rtl="0">
              <a:spcBef>
                <a:spcPts val="0"/>
              </a:spcBef>
              <a:buFont typeface="Wingdings" pitchFamily="2" charset="2"/>
              <a:buChar char="Ø"/>
            </a:pPr>
            <a:r>
              <a:rPr lang="es-ES" dirty="0" smtClean="0"/>
              <a:t>Empresas de todos los sectores</a:t>
            </a:r>
          </a:p>
          <a:p>
            <a:pPr lvl="0" rtl="0">
              <a:spcBef>
                <a:spcPts val="0"/>
              </a:spcBef>
              <a:buFont typeface="Wingdings" pitchFamily="2" charset="2"/>
              <a:buChar char="Ø"/>
            </a:pPr>
            <a:endParaRPr lang="es-ES" dirty="0" smtClean="0"/>
          </a:p>
          <a:p>
            <a:pPr lvl="0" rtl="0">
              <a:spcBef>
                <a:spcPts val="0"/>
              </a:spcBef>
              <a:buFont typeface="Wingdings" pitchFamily="2" charset="2"/>
              <a:buChar char="Ø"/>
            </a:pPr>
            <a:r>
              <a:rPr lang="es-ES" dirty="0" smtClean="0"/>
              <a:t>Asociaciones, personas, etc.</a:t>
            </a:r>
          </a:p>
          <a:p>
            <a:pPr lvl="0" rtl="0">
              <a:spcBef>
                <a:spcPts val="0"/>
              </a:spcBef>
              <a:buFont typeface="Wingdings" pitchFamily="2" charset="2"/>
              <a:buChar char="Ø"/>
            </a:pPr>
            <a:endParaRPr lang="es-ES" dirty="0" smtClean="0"/>
          </a:p>
          <a:p>
            <a:pPr lvl="0" rtl="0">
              <a:spcBef>
                <a:spcPts val="0"/>
              </a:spcBef>
              <a:buFont typeface="Wingdings" pitchFamily="2" charset="2"/>
              <a:buChar char="Ø"/>
            </a:pPr>
            <a:r>
              <a:rPr lang="es-ES" dirty="0" err="1" smtClean="0"/>
              <a:t>Autonomos</a:t>
            </a:r>
            <a:endParaRPr lang="es-ES" dirty="0" smtClean="0"/>
          </a:p>
          <a:p>
            <a:pPr lvl="0" rtl="0">
              <a:spcBef>
                <a:spcPts val="0"/>
              </a:spcBef>
              <a:buFont typeface="Wingdings" pitchFamily="2" charset="2"/>
              <a:buChar char="Ø"/>
            </a:pP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1043608" y="339502"/>
            <a:ext cx="2592287" cy="1152128"/>
          </a:xfrm>
          <a:prstGeom prst="rect">
            <a:avLst/>
          </a:prstGeom>
          <a:noFill/>
          <a:ln w="152400" cap="rnd" cmpd="sng">
            <a:solidFill>
              <a:srgbClr val="8EC64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Subvenciones Agricolas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403648" y="3435846"/>
            <a:ext cx="6840760" cy="1512168"/>
          </a:xfrm>
          <a:prstGeom prst="rect">
            <a:avLst/>
          </a:prstGeom>
          <a:noFill/>
          <a:ln w="152400" cap="rnd" cmpd="sng">
            <a:solidFill>
              <a:srgbClr val="689EE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 smtClean="0">
                <a:solidFill>
                  <a:srgbClr val="689EE1"/>
                </a:solidFill>
                <a:latin typeface="Roboto"/>
                <a:ea typeface="Roboto"/>
                <a:cs typeface="Roboto"/>
                <a:sym typeface="Roboto"/>
              </a:rPr>
              <a:t>Creación Mapa de Subvenciones de los actores de la inicativa: Reptes d’Alcalali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5580112" y="555526"/>
            <a:ext cx="3096343" cy="1649239"/>
            <a:chOff x="5868145" y="1419622"/>
            <a:chExt cx="3096343" cy="1649239"/>
          </a:xfrm>
        </p:grpSpPr>
        <p:sp>
          <p:nvSpPr>
            <p:cNvPr id="213" name="Shape 213"/>
            <p:cNvSpPr txBox="1"/>
            <p:nvPr/>
          </p:nvSpPr>
          <p:spPr>
            <a:xfrm>
              <a:off x="5868145" y="1419622"/>
              <a:ext cx="3096343" cy="1649239"/>
            </a:xfrm>
            <a:prstGeom prst="rect">
              <a:avLst/>
            </a:prstGeom>
            <a:noFill/>
            <a:ln w="152400" cap="rnd" cmpd="sng">
              <a:solidFill>
                <a:srgbClr val="539EB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sz="3000" b="1" dirty="0">
                <a:solidFill>
                  <a:srgbClr val="539EB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977457" y="1587445"/>
              <a:ext cx="29150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Subvenciones para la</a:t>
              </a:r>
            </a:p>
            <a:p>
              <a:pPr algn="ctr"/>
              <a:r>
                <a:rPr lang="es-ES" sz="2400" b="1" dirty="0" smtClean="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la </a:t>
              </a:r>
              <a:r>
                <a:rPr lang="es-ES" sz="2400" b="1" dirty="0" err="1" smtClean="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economia</a:t>
              </a:r>
              <a:r>
                <a:rPr lang="es-ES" sz="2400" b="1" dirty="0" smtClean="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 local</a:t>
              </a: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3419872" y="1115908"/>
            <a:ext cx="2232248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Iniciativa Reptes `</a:t>
            </a:r>
            <a:r>
              <a:rPr lang="es-ES" sz="2800" dirty="0" err="1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d’Alcalali</a:t>
            </a:r>
            <a:endParaRPr lang="es-ES" sz="2800" dirty="0" smtClean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algn="ctr"/>
            <a:r>
              <a:rPr lang="es-ES" sz="2800" dirty="0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ALMENDRO</a:t>
            </a:r>
          </a:p>
        </p:txBody>
      </p:sp>
      <p:pic>
        <p:nvPicPr>
          <p:cNvPr id="17" name="Picture 12" descr="http://www.dival.es/sites/default/files/sala-prensa/images/cent_dip_qua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4368" y="1995686"/>
            <a:ext cx="1089305" cy="843887"/>
          </a:xfrm>
          <a:prstGeom prst="rect">
            <a:avLst/>
          </a:prstGeom>
          <a:noFill/>
        </p:spPr>
      </p:pic>
      <p:pic>
        <p:nvPicPr>
          <p:cNvPr id="18" name="Picture 16" descr="http://www.prodintec.es/catalogo/fotos/noticias/zoom/foto157_58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2738511"/>
            <a:ext cx="1263794" cy="554326"/>
          </a:xfrm>
          <a:prstGeom prst="rect">
            <a:avLst/>
          </a:prstGeom>
          <a:noFill/>
        </p:spPr>
      </p:pic>
      <p:pic>
        <p:nvPicPr>
          <p:cNvPr id="19" name="Picture 20" descr="http://www.coitavc.org/cms/site_0001/comunicados/img_3318_74a99bf8daea8f0f866acd87b32b9d16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1131590"/>
            <a:ext cx="990834" cy="556723"/>
          </a:xfrm>
          <a:prstGeom prst="rect">
            <a:avLst/>
          </a:prstGeom>
          <a:noFill/>
        </p:spPr>
      </p:pic>
      <p:pic>
        <p:nvPicPr>
          <p:cNvPr id="20" name="Picture 22" descr="https://www.upv.es/perfiles/pas-pdi/imagenes/marca_UPV_principal_negro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688" y="1635646"/>
            <a:ext cx="1222361" cy="432048"/>
          </a:xfrm>
          <a:prstGeom prst="rect">
            <a:avLst/>
          </a:prstGeom>
          <a:noFill/>
        </p:spPr>
      </p:pic>
      <p:pic>
        <p:nvPicPr>
          <p:cNvPr id="21" name="0 Imagen" descr="requetedefinitivo copi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984" y="195486"/>
            <a:ext cx="49716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ibsen-h2020.eu/wp-content/uploads/2015/10/H2020-Web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0112" y="2571750"/>
            <a:ext cx="1406042" cy="682935"/>
          </a:xfrm>
          <a:prstGeom prst="rect">
            <a:avLst/>
          </a:prstGeom>
          <a:noFill/>
        </p:spPr>
      </p:pic>
      <p:pic>
        <p:nvPicPr>
          <p:cNvPr id="3076" name="Picture 4" descr="http://www.n2e.es/wp-content/uploads/2014/11/Santander-Fondos-FEDER_N2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248" y="2355726"/>
            <a:ext cx="767860" cy="648073"/>
          </a:xfrm>
          <a:prstGeom prst="rect">
            <a:avLst/>
          </a:prstGeom>
          <a:noFill/>
        </p:spPr>
      </p:pic>
      <p:pic>
        <p:nvPicPr>
          <p:cNvPr id="3078" name="Picture 6" descr="http://www.hawthbushfarm.co.uk/wp-content/uploads/2011/05/515px-LEADER-Logo.svg_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15616" y="1995686"/>
            <a:ext cx="576064" cy="580538"/>
          </a:xfrm>
          <a:prstGeom prst="rect">
            <a:avLst/>
          </a:prstGeom>
          <a:noFill/>
        </p:spPr>
      </p:pic>
      <p:pic>
        <p:nvPicPr>
          <p:cNvPr id="3082" name="Picture 10" descr="http://fnyh.org/wp-content/uploads/2015/01/MAGRAM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20272" y="339502"/>
            <a:ext cx="1440160" cy="398855"/>
          </a:xfrm>
          <a:prstGeom prst="rect">
            <a:avLst/>
          </a:prstGeom>
          <a:noFill/>
        </p:spPr>
      </p:pic>
      <p:pic>
        <p:nvPicPr>
          <p:cNvPr id="3084" name="Picture 12" descr="http://adac.es/adacsite/wp-content/uploads/Logo-FEADER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95736" y="2211710"/>
            <a:ext cx="864096" cy="864096"/>
          </a:xfrm>
          <a:prstGeom prst="rect">
            <a:avLst/>
          </a:prstGeom>
          <a:noFill/>
        </p:spPr>
      </p:pic>
      <p:pic>
        <p:nvPicPr>
          <p:cNvPr id="28" name="Picture 24" descr="http://www.repte.org/wp-content/uploads/2015/04/LogoWe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7664" y="4371950"/>
            <a:ext cx="1120847" cy="460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563888" y="483518"/>
            <a:ext cx="5055411" cy="65574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defRPr/>
            </a:pPr>
            <a:r>
              <a:rPr lang="es-ES" sz="2800" dirty="0" err="1" smtClean="0"/>
              <a:t>Analisis</a:t>
            </a:r>
            <a:r>
              <a:rPr lang="es-ES" sz="2800" dirty="0" smtClean="0"/>
              <a:t> de los resultados</a:t>
            </a:r>
            <a:endParaRPr lang="en" sz="2800" dirty="0" smtClean="0"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" y="1779662"/>
            <a:ext cx="3059832" cy="2542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5</a:t>
            </a:r>
            <a:endParaRPr lang="en" sz="20000" dirty="0">
              <a:solidFill>
                <a:schemeClr val="bg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" name="Shape 135"/>
          <p:cNvSpPr txBox="1">
            <a:spLocks noGrp="1"/>
          </p:cNvSpPr>
          <p:nvPr>
            <p:ph type="subTitle" idx="1"/>
          </p:nvPr>
        </p:nvSpPr>
        <p:spPr>
          <a:xfrm>
            <a:off x="3707904" y="1131590"/>
            <a:ext cx="504056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dirty="0" smtClean="0"/>
              <a:t>Principales</a:t>
            </a:r>
            <a:r>
              <a:rPr lang="en" dirty="0" smtClean="0"/>
              <a:t>  hitos logrados y analisis posterior del proyecto:</a:t>
            </a:r>
          </a:p>
          <a:p>
            <a:pPr lvl="0" rtl="0">
              <a:spcBef>
                <a:spcPts val="0"/>
              </a:spcBef>
              <a:buNone/>
            </a:pPr>
            <a:endParaRPr lang="en" dirty="0" smtClean="0"/>
          </a:p>
          <a:p>
            <a:pPr lvl="0" rtl="0">
              <a:spcBef>
                <a:spcPts val="0"/>
              </a:spcBef>
              <a:buFont typeface="Wingdings" pitchFamily="2" charset="2"/>
              <a:buChar char="§"/>
            </a:pPr>
            <a:r>
              <a:rPr lang="en" dirty="0" smtClean="0"/>
              <a:t>AMBITO AGRONOMICO Y MEDIOAMBIENTAL</a:t>
            </a:r>
          </a:p>
          <a:p>
            <a:pPr lvl="0" rtl="0">
              <a:spcBef>
                <a:spcPts val="0"/>
              </a:spcBef>
              <a:buFont typeface="Wingdings" pitchFamily="2" charset="2"/>
              <a:buChar char="§"/>
            </a:pPr>
            <a:endParaRPr lang="en" dirty="0" smtClean="0"/>
          </a:p>
          <a:p>
            <a:pPr lvl="0" rtl="0">
              <a:spcBef>
                <a:spcPts val="0"/>
              </a:spcBef>
              <a:buFont typeface="Wingdings" pitchFamily="2" charset="2"/>
              <a:buChar char="§"/>
            </a:pPr>
            <a:r>
              <a:rPr lang="en" dirty="0" smtClean="0"/>
              <a:t>AMBITO COMERCIAL LOCAL Y PARTICIPATIVO</a:t>
            </a:r>
          </a:p>
          <a:p>
            <a:pPr lvl="0" rtl="0">
              <a:spcBef>
                <a:spcPts val="0"/>
              </a:spcBef>
              <a:buFont typeface="Wingdings" pitchFamily="2" charset="2"/>
              <a:buChar char="§"/>
            </a:pPr>
            <a:endParaRPr lang="en" dirty="0" smtClean="0"/>
          </a:p>
          <a:p>
            <a:pPr lvl="0" rtl="0">
              <a:spcBef>
                <a:spcPts val="0"/>
              </a:spcBef>
              <a:buFont typeface="Wingdings" pitchFamily="2" charset="2"/>
              <a:buChar char="§"/>
            </a:pPr>
            <a:r>
              <a:rPr lang="en" dirty="0" smtClean="0"/>
              <a:t>AMBITO DE LA COMUNCIACION DEL PROYECTO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ctrTitle" idx="4294967295"/>
          </p:nvPr>
        </p:nvSpPr>
        <p:spPr>
          <a:xfrm>
            <a:off x="1751783" y="483518"/>
            <a:ext cx="7284713" cy="894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sz="3600" dirty="0" smtClean="0">
                <a:solidFill>
                  <a:schemeClr val="accent4"/>
                </a:solidFill>
              </a:rPr>
              <a:t>Incremento de la Superficie destinada al cultivo del almendro </a:t>
            </a:r>
            <a:endParaRPr lang="en" sz="4800" dirty="0" smtClean="0">
              <a:solidFill>
                <a:schemeClr val="accent4"/>
              </a:solidFill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ctrTitle" idx="4294967295"/>
          </p:nvPr>
        </p:nvSpPr>
        <p:spPr>
          <a:xfrm>
            <a:off x="1679775" y="3363838"/>
            <a:ext cx="7356721" cy="894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165751"/>
                </a:solidFill>
              </a:rPr>
              <a:t>Incremento en el consumo local de almendra de Alcalali</a:t>
            </a:r>
            <a:endParaRPr lang="en" sz="3600" dirty="0">
              <a:solidFill>
                <a:srgbClr val="165751"/>
              </a:solidFill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ctrTitle" idx="4294967295"/>
          </p:nvPr>
        </p:nvSpPr>
        <p:spPr>
          <a:xfrm>
            <a:off x="1679775" y="1962446"/>
            <a:ext cx="7140697" cy="894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rgbClr val="3B8D61"/>
                </a:solidFill>
              </a:rPr>
              <a:t>Nº de </a:t>
            </a:r>
            <a:r>
              <a:rPr lang="en" sz="3200" dirty="0" smtClean="0">
                <a:solidFill>
                  <a:srgbClr val="3B8D61"/>
                </a:solidFill>
              </a:rPr>
              <a:t>COMERCIOS involucrados </a:t>
            </a:r>
            <a:r>
              <a:rPr lang="en" sz="3200" dirty="0" smtClean="0">
                <a:solidFill>
                  <a:srgbClr val="3B8D61"/>
                </a:solidFill>
              </a:rPr>
              <a:t>en </a:t>
            </a:r>
            <a:r>
              <a:rPr lang="en" sz="3200" dirty="0" smtClean="0">
                <a:solidFill>
                  <a:srgbClr val="3B8D61"/>
                </a:solidFill>
              </a:rPr>
              <a:t>la Iniciatica </a:t>
            </a:r>
            <a:r>
              <a:rPr lang="en" sz="3200" dirty="0" smtClean="0">
                <a:solidFill>
                  <a:srgbClr val="3B8D61"/>
                </a:solidFill>
              </a:rPr>
              <a:t>Reptes d’Alcalali</a:t>
            </a:r>
            <a:endParaRPr lang="en" sz="3200" dirty="0">
              <a:solidFill>
                <a:srgbClr val="3B8D6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267744" y="4515966"/>
            <a:ext cx="4831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Iniciativa Reptes `</a:t>
            </a:r>
            <a:r>
              <a:rPr lang="es-ES" sz="2800" dirty="0" err="1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d’Alcalali</a:t>
            </a:r>
            <a:endParaRPr lang="es-ES" sz="2800" dirty="0" smtClean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8" name="Picture 4" descr="http://www.repte.org/wp-content/uploads/2013/04/INICIO_MEDIOAMBIENTE-Y-AGR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7855"/>
            <a:ext cx="875160" cy="941767"/>
          </a:xfrm>
          <a:prstGeom prst="rect">
            <a:avLst/>
          </a:prstGeom>
          <a:noFill/>
        </p:spPr>
      </p:pic>
      <p:grpSp>
        <p:nvGrpSpPr>
          <p:cNvPr id="19" name="Shape 523"/>
          <p:cNvGrpSpPr/>
          <p:nvPr/>
        </p:nvGrpSpPr>
        <p:grpSpPr>
          <a:xfrm>
            <a:off x="683568" y="2067694"/>
            <a:ext cx="792088" cy="792088"/>
            <a:chOff x="5961125" y="1623900"/>
            <a:chExt cx="427450" cy="448175"/>
          </a:xfrm>
        </p:grpSpPr>
        <p:sp>
          <p:nvSpPr>
            <p:cNvPr id="20" name="Shape 524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525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526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527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52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529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530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7" name="Shape 812"/>
          <p:cNvGrpSpPr/>
          <p:nvPr/>
        </p:nvGrpSpPr>
        <p:grpSpPr>
          <a:xfrm>
            <a:off x="754921" y="3363838"/>
            <a:ext cx="648727" cy="934013"/>
            <a:chOff x="1988225" y="4286525"/>
            <a:chExt cx="305075" cy="493200"/>
          </a:xfrm>
        </p:grpSpPr>
        <p:sp>
          <p:nvSpPr>
            <p:cNvPr id="28" name="Shape 813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0" t="0" r="0" b="0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814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815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0" t="0" r="0" b="0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816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0" t="0" r="0" b="0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817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0" t="0" r="0" b="0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818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819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5" name="Picture 24" descr="http://www.repte.org/wp-content/uploads/2015/04/LogoW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487596"/>
            <a:ext cx="1296144" cy="532426"/>
          </a:xfrm>
          <a:prstGeom prst="rect">
            <a:avLst/>
          </a:prstGeom>
          <a:noFill/>
        </p:spPr>
      </p:pic>
      <p:pic>
        <p:nvPicPr>
          <p:cNvPr id="37" name="Picture 2" descr="Cropprot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4443958"/>
            <a:ext cx="1224136" cy="612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563888" y="699542"/>
            <a:ext cx="5055411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defRPr/>
            </a:pPr>
            <a:r>
              <a:rPr lang="es-ES" sz="2800" dirty="0" smtClean="0"/>
              <a:t>Propuesta de ACCIONES a medio plazo; </a:t>
            </a:r>
            <a:r>
              <a:rPr lang="es-ES" sz="2800" dirty="0" err="1" smtClean="0"/>
              <a:t>timing</a:t>
            </a:r>
            <a:r>
              <a:rPr lang="es-ES" sz="2800" dirty="0" smtClean="0"/>
              <a:t> de la iniciativa</a:t>
            </a:r>
            <a:endParaRPr lang="en" sz="2800" dirty="0" smtClean="0"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" y="1779662"/>
            <a:ext cx="3059832" cy="2542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6</a:t>
            </a:r>
            <a:endParaRPr lang="en" sz="20000" dirty="0">
              <a:solidFill>
                <a:schemeClr val="bg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" name="Shape 135"/>
          <p:cNvSpPr txBox="1">
            <a:spLocks noGrp="1"/>
          </p:cNvSpPr>
          <p:nvPr>
            <p:ph type="subTitle" idx="1"/>
          </p:nvPr>
        </p:nvSpPr>
        <p:spPr>
          <a:xfrm>
            <a:off x="3707904" y="1779662"/>
            <a:ext cx="4752528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dirty="0" smtClean="0"/>
              <a:t>Analizados los resultados plantearemos acciones concretas  para hacerse a medio plazo.</a:t>
            </a:r>
          </a:p>
          <a:p>
            <a:pPr lvl="0" rtl="0">
              <a:spcBef>
                <a:spcPts val="0"/>
              </a:spcBef>
              <a:buNone/>
            </a:pPr>
            <a:endParaRPr lang="es-ES" dirty="0" smtClean="0"/>
          </a:p>
          <a:p>
            <a:pPr lvl="0" rtl="0">
              <a:spcBef>
                <a:spcPts val="0"/>
              </a:spcBef>
              <a:buNone/>
            </a:pPr>
            <a:r>
              <a:rPr lang="es-ES" dirty="0" smtClean="0"/>
              <a:t>P. </a:t>
            </a:r>
            <a:r>
              <a:rPr lang="es-ES" dirty="0" err="1" smtClean="0"/>
              <a:t>ej</a:t>
            </a:r>
            <a:r>
              <a:rPr lang="es-ES" dirty="0" smtClean="0"/>
              <a:t>: </a:t>
            </a:r>
            <a:r>
              <a:rPr lang="es-ES" dirty="0" err="1" smtClean="0"/>
              <a:t>Creacion</a:t>
            </a:r>
            <a:r>
              <a:rPr lang="es-ES" dirty="0" smtClean="0"/>
              <a:t> de una Marca que se base en la calidad y en la manera de producir </a:t>
            </a:r>
            <a:r>
              <a:rPr lang="es-ES" sz="2800" dirty="0" smtClean="0"/>
              <a:t>Almendra de </a:t>
            </a:r>
            <a:r>
              <a:rPr lang="es-ES" sz="2800" dirty="0" err="1" smtClean="0"/>
              <a:t>Alcalali</a:t>
            </a:r>
            <a:endParaRPr lang="e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0" y="0"/>
          <a:ext cx="4716016" cy="386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323528" y="3651870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rPr>
              <a:t>PROPUESTA DE ACCIONES A MEDIO PLAZO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824536" y="372387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rPr>
              <a:t>TIMING DE LA INICIATIVA</a:t>
            </a:r>
          </a:p>
        </p:txBody>
      </p:sp>
      <p:pic>
        <p:nvPicPr>
          <p:cNvPr id="7" name="Picture 2" descr="Cropprotect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512" y="4443958"/>
            <a:ext cx="1224136" cy="612068"/>
          </a:xfrm>
          <a:prstGeom prst="rect">
            <a:avLst/>
          </a:prstGeom>
          <a:noFill/>
        </p:spPr>
      </p:pic>
      <p:pic>
        <p:nvPicPr>
          <p:cNvPr id="8" name="Picture 24" descr="http://www.repte.org/wp-content/uploads/2015/04/LogoWe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4515966"/>
            <a:ext cx="1296144" cy="532426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2195736" y="4515966"/>
            <a:ext cx="4831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Iniciativa Reptes `</a:t>
            </a:r>
            <a:r>
              <a:rPr lang="es-ES" sz="2800" dirty="0" err="1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d’Alcalali</a:t>
            </a:r>
            <a:endParaRPr lang="es-ES" sz="2800" dirty="0" smtClean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0" name="0 Imagen" descr="requetedefinitivo copi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20272" y="4351412"/>
            <a:ext cx="49716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Diagrama"/>
          <p:cNvGraphicFramePr/>
          <p:nvPr/>
        </p:nvGraphicFramePr>
        <p:xfrm>
          <a:off x="4788024" y="339502"/>
          <a:ext cx="3960440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13" name="12 Conector recto de flecha"/>
          <p:cNvCxnSpPr>
            <a:stCxn id="15" idx="2"/>
          </p:cNvCxnSpPr>
          <p:nvPr/>
        </p:nvCxnSpPr>
        <p:spPr>
          <a:xfrm flipH="1" flipV="1">
            <a:off x="3923928" y="2211710"/>
            <a:ext cx="1368152" cy="2160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14 Elipse"/>
          <p:cNvSpPr/>
          <p:nvPr/>
        </p:nvSpPr>
        <p:spPr>
          <a:xfrm>
            <a:off x="5292080" y="2283718"/>
            <a:ext cx="3096344" cy="28803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353967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s-ES" dirty="0" smtClean="0"/>
              <a:t>DATOS  DE CONTACTO</a:t>
            </a:r>
            <a:endParaRPr lang="en" dirty="0"/>
          </a:p>
        </p:txBody>
      </p:sp>
      <p:pic>
        <p:nvPicPr>
          <p:cNvPr id="10" name="Picture 22" descr="http://www.repte.org/wp-content/uploads/2013/04/zico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9542"/>
            <a:ext cx="697640" cy="725556"/>
          </a:xfrm>
          <a:prstGeom prst="rect">
            <a:avLst/>
          </a:prstGeom>
          <a:noFill/>
        </p:spPr>
      </p:pic>
      <p:pic>
        <p:nvPicPr>
          <p:cNvPr id="11" name="Picture 24" descr="http://www.repte.org/wp-content/uploads/2015/04/LogoW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5129" y="3476369"/>
            <a:ext cx="953135" cy="391525"/>
          </a:xfrm>
          <a:prstGeom prst="rect">
            <a:avLst/>
          </a:prstGeom>
          <a:noFill/>
        </p:spPr>
      </p:pic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95536" y="1779662"/>
            <a:ext cx="7540800" cy="2376264"/>
          </a:xfrm>
        </p:spPr>
        <p:txBody>
          <a:bodyPr/>
          <a:lstStyle/>
          <a:p>
            <a:pPr lvl="0">
              <a:buClr>
                <a:schemeClr val="dk1"/>
              </a:buClr>
              <a:buSzPct val="45833"/>
              <a:buNone/>
            </a:pPr>
            <a:endParaRPr lang="es-ES" sz="2000" b="1" dirty="0" smtClean="0">
              <a:solidFill>
                <a:srgbClr val="FFFFFF"/>
              </a:solidFill>
            </a:endParaRPr>
          </a:p>
          <a:p>
            <a:pPr lvl="0">
              <a:buClr>
                <a:schemeClr val="dk1"/>
              </a:buClr>
              <a:buSzPct val="45833"/>
              <a:buNone/>
            </a:pPr>
            <a:r>
              <a:rPr lang="es-ES" sz="2000" b="1" dirty="0" smtClean="0">
                <a:solidFill>
                  <a:srgbClr val="FFFFFF"/>
                </a:solidFill>
              </a:rPr>
              <a:t>RAFAEL LABORDA: </a:t>
            </a:r>
            <a:r>
              <a:rPr lang="es-ES" sz="2000" b="1" dirty="0" err="1" smtClean="0">
                <a:solidFill>
                  <a:srgbClr val="FFFFFF"/>
                </a:solidFill>
              </a:rPr>
              <a:t>Tlfno</a:t>
            </a:r>
            <a:r>
              <a:rPr lang="es-ES" sz="2000" b="1" dirty="0" smtClean="0">
                <a:solidFill>
                  <a:srgbClr val="FFFFFF"/>
                </a:solidFill>
              </a:rPr>
              <a:t>. 963 87 92 57</a:t>
            </a:r>
          </a:p>
          <a:p>
            <a:pPr lvl="0">
              <a:buClr>
                <a:schemeClr val="dk1"/>
              </a:buClr>
              <a:buSzPct val="45833"/>
              <a:buNone/>
            </a:pPr>
            <a:r>
              <a:rPr lang="es-ES" sz="2000" b="1" dirty="0" smtClean="0">
                <a:solidFill>
                  <a:srgbClr val="FFFFFF"/>
                </a:solidFill>
              </a:rPr>
              <a:t>rlaborda@eaf.upv.es</a:t>
            </a:r>
          </a:p>
          <a:p>
            <a:pPr lvl="0">
              <a:buClr>
                <a:schemeClr val="dk1"/>
              </a:buClr>
              <a:buSzPct val="45833"/>
              <a:buNone/>
            </a:pPr>
            <a:endParaRPr lang="es-ES" sz="2000" b="1" dirty="0" smtClean="0">
              <a:solidFill>
                <a:srgbClr val="FFFFFF"/>
              </a:solidFill>
            </a:endParaRPr>
          </a:p>
          <a:p>
            <a:pPr>
              <a:buClr>
                <a:schemeClr val="dk1"/>
              </a:buClr>
              <a:buSzPct val="45833"/>
              <a:buNone/>
            </a:pPr>
            <a:r>
              <a:rPr lang="es-ES" sz="2000" b="1" dirty="0" smtClean="0">
                <a:solidFill>
                  <a:srgbClr val="FFFFFF"/>
                </a:solidFill>
              </a:rPr>
              <a:t>MANUEL PEÑA: </a:t>
            </a:r>
            <a:r>
              <a:rPr lang="es-ES" sz="2000" b="1" dirty="0" err="1" smtClean="0">
                <a:solidFill>
                  <a:srgbClr val="FFFFFF"/>
                </a:solidFill>
              </a:rPr>
              <a:t>Tlfno</a:t>
            </a:r>
            <a:r>
              <a:rPr lang="es-ES" sz="2000" b="1" dirty="0" smtClean="0">
                <a:solidFill>
                  <a:srgbClr val="FFFFFF"/>
                </a:solidFill>
              </a:rPr>
              <a:t>. 605 06 75 71</a:t>
            </a:r>
          </a:p>
          <a:p>
            <a:pPr>
              <a:buClr>
                <a:schemeClr val="dk1"/>
              </a:buClr>
              <a:buSzPct val="45833"/>
              <a:buNone/>
            </a:pPr>
            <a:r>
              <a:rPr lang="es-ES" sz="2000" b="1" dirty="0" smtClean="0">
                <a:solidFill>
                  <a:srgbClr val="FFFFFF"/>
                </a:solidFill>
              </a:rPr>
              <a:t>manuel@repte.org</a:t>
            </a:r>
          </a:p>
          <a:p>
            <a:pPr>
              <a:buClr>
                <a:schemeClr val="dk1"/>
              </a:buClr>
              <a:buSzPct val="45833"/>
              <a:buNone/>
            </a:pPr>
            <a:endParaRPr lang="es-ES" sz="2000" b="1" dirty="0" smtClean="0">
              <a:solidFill>
                <a:srgbClr val="FFFFFF"/>
              </a:solidFill>
            </a:endParaRPr>
          </a:p>
          <a:p>
            <a:pPr>
              <a:buClr>
                <a:schemeClr val="dk1"/>
              </a:buClr>
              <a:buSzPct val="45833"/>
              <a:buNone/>
            </a:pPr>
            <a:r>
              <a:rPr lang="es-ES" sz="3200" b="1" dirty="0" smtClean="0">
                <a:solidFill>
                  <a:schemeClr val="accent4">
                    <a:lumMod val="50000"/>
                  </a:schemeClr>
                </a:solidFill>
              </a:rPr>
              <a:t>GRACIAS </a:t>
            </a:r>
          </a:p>
          <a:p>
            <a:pPr>
              <a:buClr>
                <a:schemeClr val="dk1"/>
              </a:buClr>
              <a:buSzPct val="45833"/>
              <a:buNone/>
            </a:pPr>
            <a:r>
              <a:rPr lang="es-ES" sz="3200" b="1" dirty="0" smtClean="0">
                <a:solidFill>
                  <a:schemeClr val="accent4">
                    <a:lumMod val="50000"/>
                  </a:schemeClr>
                </a:solidFill>
              </a:rPr>
              <a:t>POR SU ATENCION</a:t>
            </a:r>
          </a:p>
          <a:p>
            <a:pPr lvl="0">
              <a:buClr>
                <a:schemeClr val="dk1"/>
              </a:buClr>
              <a:buSzPct val="45833"/>
              <a:buNone/>
            </a:pPr>
            <a:endParaRPr lang="es-ES" sz="2000" b="1" dirty="0"/>
          </a:p>
        </p:txBody>
      </p:sp>
      <p:pic>
        <p:nvPicPr>
          <p:cNvPr id="7" name="Picture 2" descr="Cropprotec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152" y="2787774"/>
            <a:ext cx="1008112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425975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Editado para al Ayuntamiento de Alcalali</a:t>
            </a:r>
            <a:endParaRPr lang="en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91"/>
          <p:cNvSpPr txBox="1"/>
          <p:nvPr/>
        </p:nvSpPr>
        <p:spPr>
          <a:xfrm>
            <a:off x="827584" y="1923678"/>
            <a:ext cx="3600400" cy="1320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b="1" dirty="0" smtClean="0">
                <a:solidFill>
                  <a:srgbClr val="114454"/>
                </a:solidFill>
                <a:highlight>
                  <a:srgbClr val="94BF6E"/>
                </a:highlight>
                <a:latin typeface="Nixie One"/>
                <a:ea typeface="Nixie One"/>
                <a:cs typeface="Nixie One"/>
                <a:sym typeface="Varela Round"/>
              </a:rPr>
              <a:t>OBJETIVO DE LA PRESENTACION</a:t>
            </a:r>
            <a:endParaRPr lang="en" b="1" dirty="0">
              <a:solidFill>
                <a:srgbClr val="114454"/>
              </a:solidFill>
              <a:highlight>
                <a:srgbClr val="94BF6E"/>
              </a:highlight>
              <a:latin typeface="Nixie One"/>
              <a:ea typeface="Nixie One"/>
              <a:cs typeface="Nixie One"/>
              <a:sym typeface="Varela Round"/>
            </a:endParaRPr>
          </a:p>
          <a:p>
            <a:pPr lvl="0" rtl="0">
              <a:spcBef>
                <a:spcPts val="600"/>
              </a:spcBef>
              <a:buNone/>
            </a:pPr>
            <a:r>
              <a:rPr lang="es-ES" dirty="0" smtClean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Dar</a:t>
            </a:r>
            <a:r>
              <a:rPr lang="en" dirty="0" smtClean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 a conocer los trabajos que RePTE y Cropprotection UPV pretenden realizar en el T.M. de Alcalali.</a:t>
            </a:r>
            <a:endParaRPr lang="en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" name="Shape 192"/>
          <p:cNvSpPr txBox="1"/>
          <p:nvPr/>
        </p:nvSpPr>
        <p:spPr>
          <a:xfrm>
            <a:off x="5148064" y="2331766"/>
            <a:ext cx="3168352" cy="1032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b="1" dirty="0" smtClean="0">
                <a:solidFill>
                  <a:srgbClr val="114454"/>
                </a:solidFill>
                <a:highlight>
                  <a:srgbClr val="94BF6E"/>
                </a:highlight>
                <a:latin typeface="Nixie One"/>
                <a:ea typeface="Nixie One"/>
                <a:cs typeface="Nixie One"/>
                <a:sym typeface="Varela Round"/>
              </a:rPr>
              <a:t>EDICION DE LA PRESENTACION</a:t>
            </a:r>
            <a:endParaRPr lang="en" b="1" dirty="0">
              <a:solidFill>
                <a:srgbClr val="114454"/>
              </a:solidFill>
              <a:highlight>
                <a:srgbClr val="94BF6E"/>
              </a:highlight>
              <a:latin typeface="Nixie One"/>
              <a:ea typeface="Nixie One"/>
              <a:cs typeface="Nixie One"/>
              <a:sym typeface="Varela Round"/>
            </a:endParaRPr>
          </a:p>
          <a:p>
            <a:pPr lvl="0" rtl="0">
              <a:spcBef>
                <a:spcPts val="600"/>
              </a:spcBef>
              <a:buNone/>
            </a:pPr>
            <a:r>
              <a:rPr lang="es-ES" dirty="0" smtClean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Esta</a:t>
            </a:r>
            <a:r>
              <a:rPr lang="en" dirty="0" smtClean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 presentación ha sido editada con Microsoft power point con las fuentes de origen sin haber sido modificadas.</a:t>
            </a:r>
            <a:endParaRPr lang="en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" name="Shape 193"/>
          <p:cNvSpPr txBox="1"/>
          <p:nvPr/>
        </p:nvSpPr>
        <p:spPr>
          <a:xfrm>
            <a:off x="1475656" y="4227934"/>
            <a:ext cx="6696744" cy="3094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 dirty="0" smtClean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Estas diapositivas son gratuitas bajo el uso de licencia de Creative Commons Attribution </a:t>
            </a:r>
            <a:endParaRPr sz="1100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800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8" name="Picture 24" descr="http://www.repte.org/wp-content/uploads/2015/04/Logo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443958"/>
            <a:ext cx="1296144" cy="532426"/>
          </a:xfrm>
          <a:prstGeom prst="rect">
            <a:avLst/>
          </a:prstGeom>
          <a:noFill/>
        </p:spPr>
      </p:pic>
      <p:pic>
        <p:nvPicPr>
          <p:cNvPr id="19" name="Picture 2" descr="Cropprot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4407954"/>
            <a:ext cx="1224136" cy="612068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2267744" y="4515966"/>
            <a:ext cx="4831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Iniciativa Reptes `</a:t>
            </a:r>
            <a:r>
              <a:rPr lang="es-ES" sz="2800" dirty="0" err="1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d’Alcalali</a:t>
            </a:r>
            <a:endParaRPr lang="es-ES" sz="2800" dirty="0" smtClean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 idx="4294967295"/>
          </p:nvPr>
        </p:nvSpPr>
        <p:spPr>
          <a:xfrm>
            <a:off x="685800" y="499125"/>
            <a:ext cx="3310136" cy="7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sz="1600" dirty="0" smtClean="0"/>
              <a:t>Presentarnos lo primero…</a:t>
            </a:r>
            <a:endParaRPr lang="en" sz="1600" dirty="0"/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4294967295"/>
          </p:nvPr>
        </p:nvSpPr>
        <p:spPr>
          <a:xfrm>
            <a:off x="611560" y="1131590"/>
            <a:ext cx="468052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000" b="1" dirty="0" smtClean="0">
                <a:solidFill>
                  <a:srgbClr val="FFFFFF"/>
                </a:solidFill>
              </a:rPr>
              <a:t>DEPARTAMENTO DE ECOSISTEMAS AGROFORESTALES DE  la UPV</a:t>
            </a:r>
            <a:r>
              <a:rPr lang="en" sz="2000" dirty="0" smtClean="0">
                <a:solidFill>
                  <a:srgbClr val="FFFFFF"/>
                </a:solidFill>
              </a:rPr>
              <a:t>; </a:t>
            </a:r>
            <a:r>
              <a:rPr lang="en" sz="2000" b="1" dirty="0" smtClean="0">
                <a:solidFill>
                  <a:srgbClr val="FFFFFF"/>
                </a:solidFill>
              </a:rPr>
              <a:t>Gestion Integrada de Plagas (GIP)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42423"/>
          <a:stretch>
            <a:fillRect/>
          </a:stretch>
        </p:blipFill>
        <p:spPr bwMode="auto">
          <a:xfrm>
            <a:off x="1907704" y="2931790"/>
            <a:ext cx="1345024" cy="156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4" descr="http://www.repte.org/wp-content/uploads/2015/04/LogoW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7814"/>
            <a:ext cx="1152128" cy="473267"/>
          </a:xfrm>
          <a:prstGeom prst="rect">
            <a:avLst/>
          </a:prstGeom>
          <a:noFill/>
        </p:spPr>
      </p:pic>
      <p:pic>
        <p:nvPicPr>
          <p:cNvPr id="6" name="Picture 2" descr="Cropprot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920" y="447514"/>
            <a:ext cx="1224136" cy="612068"/>
          </a:xfrm>
          <a:prstGeom prst="rect">
            <a:avLst/>
          </a:prstGeom>
          <a:noFill/>
        </p:spPr>
      </p:pic>
      <p:sp>
        <p:nvSpPr>
          <p:cNvPr id="7" name="Shape 128"/>
          <p:cNvSpPr txBox="1">
            <a:spLocks/>
          </p:cNvSpPr>
          <p:nvPr/>
        </p:nvSpPr>
        <p:spPr>
          <a:xfrm>
            <a:off x="3131840" y="2715766"/>
            <a:ext cx="4968552" cy="12961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ct val="45833"/>
              <a:defRPr/>
            </a:pPr>
            <a:r>
              <a:rPr lang="en" sz="2000" b="1" noProof="0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RePTE; </a:t>
            </a: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xie One"/>
                <a:ea typeface="Nixie One"/>
                <a:cs typeface="Nixie One"/>
                <a:sym typeface="Nixie One"/>
              </a:rPr>
              <a:t>Asesoro en </a:t>
            </a:r>
            <a:r>
              <a:rPr kumimoji="0" lang="en" sz="20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xie One"/>
                <a:ea typeface="Nixie One"/>
                <a:cs typeface="Nixie One"/>
                <a:sym typeface="Nixie One"/>
              </a:rPr>
              <a:t>Subvenciones </a:t>
            </a:r>
            <a:r>
              <a:rPr lang="en" sz="20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vinculadas al Desarrollo  Rural  y apoyo al liderazgo de iniciativas para el desarrollo rural</a:t>
            </a:r>
            <a:endParaRPr kumimoji="0" lang="en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064" y="339502"/>
            <a:ext cx="3436343" cy="212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267744" y="4515966"/>
            <a:ext cx="4831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Iniciativa Reptes `</a:t>
            </a:r>
            <a:r>
              <a:rPr lang="es-ES" sz="2800" dirty="0" err="1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d’Alcalali</a:t>
            </a:r>
            <a:endParaRPr lang="es-ES" sz="2800" dirty="0" smtClean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0" name="0 Imagen" descr="requetedefinitivo copi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03230" y="4351412"/>
            <a:ext cx="49716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 idx="4294967295"/>
          </p:nvPr>
        </p:nvSpPr>
        <p:spPr>
          <a:xfrm>
            <a:off x="683568" y="123478"/>
            <a:ext cx="5184576" cy="84355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s-ES" sz="2400" dirty="0" smtClean="0">
                <a:solidFill>
                  <a:schemeClr val="bg1"/>
                </a:solidFill>
              </a:rPr>
              <a:t>POTENCIAR EL CULTIVO </a:t>
            </a:r>
            <a:r>
              <a:rPr lang="es-ES" sz="2400" dirty="0" smtClean="0">
                <a:solidFill>
                  <a:schemeClr val="bg1"/>
                </a:solidFill>
              </a:rPr>
              <a:t>DE LA  “ALMENDRA DE ALCALALÍ”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pic>
        <p:nvPicPr>
          <p:cNvPr id="25" name="Picture 2" descr="Cropprot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443958"/>
            <a:ext cx="1224136" cy="612068"/>
          </a:xfrm>
          <a:prstGeom prst="rect">
            <a:avLst/>
          </a:prstGeom>
          <a:noFill/>
        </p:spPr>
      </p:pic>
      <p:pic>
        <p:nvPicPr>
          <p:cNvPr id="26" name="Picture 24" descr="http://www.repte.org/wp-content/uploads/2015/04/LogoW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443958"/>
            <a:ext cx="1296144" cy="532426"/>
          </a:xfrm>
          <a:prstGeom prst="rect">
            <a:avLst/>
          </a:prstGeom>
          <a:noFill/>
        </p:spPr>
      </p:pic>
      <p:sp>
        <p:nvSpPr>
          <p:cNvPr id="39" name="Shape 212"/>
          <p:cNvSpPr txBox="1"/>
          <p:nvPr/>
        </p:nvSpPr>
        <p:spPr>
          <a:xfrm>
            <a:off x="1619672" y="1491630"/>
            <a:ext cx="7272808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       Ayudar</a:t>
            </a:r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" sz="1800" b="1" dirty="0" smtClean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FORTALECER </a:t>
            </a:r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modelo de </a:t>
            </a:r>
            <a:r>
              <a:rPr lang="en" sz="1800" b="1" dirty="0" smtClean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AGRICULTURA, </a:t>
            </a:r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para intentar que sea </a:t>
            </a:r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mas </a:t>
            </a:r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RESPETUOSO CON </a:t>
            </a:r>
            <a:r>
              <a:rPr lang="en" sz="1800" b="1" dirty="0" smtClean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EL MEDIO </a:t>
            </a:r>
            <a:r>
              <a:rPr lang="en" sz="1800" b="1" dirty="0" smtClean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AMBIENTE</a:t>
            </a:r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, MAS </a:t>
            </a:r>
            <a:r>
              <a:rPr lang="en" sz="1800" b="1" dirty="0" smtClean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SEGURO </a:t>
            </a:r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para los habitantes y </a:t>
            </a:r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poder asi cuidar el </a:t>
            </a:r>
            <a:r>
              <a:rPr lang="en" sz="1800" b="1" dirty="0" smtClean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PAISAJE</a:t>
            </a:r>
            <a:endParaRPr lang="en" sz="1800" b="1" dirty="0" smtClean="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2267744" y="4515966"/>
            <a:ext cx="4831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Iniciativa Reptes `</a:t>
            </a:r>
            <a:r>
              <a:rPr lang="es-ES" sz="2800" dirty="0" err="1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d’Alcalali</a:t>
            </a:r>
            <a:endParaRPr lang="es-ES" sz="2800" dirty="0" smtClean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" name="Shape 212"/>
          <p:cNvSpPr txBox="1"/>
          <p:nvPr/>
        </p:nvSpPr>
        <p:spPr>
          <a:xfrm>
            <a:off x="1475656" y="3003798"/>
            <a:ext cx="7416824" cy="1224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Impulsar </a:t>
            </a:r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n" sz="1800" b="1" dirty="0" smtClean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PROMOCION de la “Almendra de Alcalali”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-ES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ntre </a:t>
            </a:r>
            <a:r>
              <a:rPr lang="en" sz="1800" b="1" u="sng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TODOS los actores del territorio</a:t>
            </a:r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Comercios, Empresas, </a:t>
            </a:r>
            <a:r>
              <a:rPr lang="en" sz="18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Cuidadanos e Instituciones</a:t>
            </a:r>
            <a:endParaRPr lang="en" sz="1800" b="1" dirty="0" smtClean="0">
              <a:solidFill>
                <a:srgbClr val="8EC64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547664" y="3047930"/>
            <a:ext cx="8640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6600" b="1" dirty="0" smtClean="0">
                <a:solidFill>
                  <a:srgbClr val="92D05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lang="en" sz="6600" b="1" dirty="0">
              <a:solidFill>
                <a:srgbClr val="92D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547664" y="915566"/>
            <a:ext cx="8640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6600" b="1" dirty="0" smtClean="0">
                <a:solidFill>
                  <a:srgbClr val="92D05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pic>
        <p:nvPicPr>
          <p:cNvPr id="35" name="0 Imagen" descr="requetedefinitivo cop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98" y="123478"/>
            <a:ext cx="49716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 descr="https://4.bp.blogspot.com/-V2Y0NNpwlFw/VrfGopMRLUI/AAAAAAAAEv4/ay_KFOIi3Ws/s1600/IMG_0485%2528b%25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2284528"/>
            <a:ext cx="1511898" cy="1007301"/>
          </a:xfrm>
          <a:prstGeom prst="rect">
            <a:avLst/>
          </a:prstGeom>
          <a:noFill/>
          <a:effectLst/>
        </p:spPr>
      </p:pic>
      <p:sp>
        <p:nvSpPr>
          <p:cNvPr id="12" name="Shape 141"/>
          <p:cNvSpPr txBox="1">
            <a:spLocks/>
          </p:cNvSpPr>
          <p:nvPr/>
        </p:nvSpPr>
        <p:spPr>
          <a:xfrm rot="602927">
            <a:off x="5982566" y="382690"/>
            <a:ext cx="3024336" cy="605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 Objetivos</a:t>
            </a:r>
            <a:endParaRPr kumimoji="0" lang="en" sz="4400" b="0" i="0" strike="noStrike" kern="0" cap="none" spc="0" normalizeH="0" baseline="0" noProof="0" dirty="0">
              <a:ln>
                <a:noFill/>
              </a:ln>
              <a:solidFill>
                <a:srgbClr val="00FF9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92"/>
          <p:cNvSpPr txBox="1"/>
          <p:nvPr/>
        </p:nvSpPr>
        <p:spPr>
          <a:xfrm>
            <a:off x="4499992" y="987574"/>
            <a:ext cx="2304256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2000" dirty="0" smtClean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Que Buscamos…</a:t>
            </a:r>
            <a:endParaRPr lang="en" sz="2000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" name="13 Flecha doblada hacia arriba"/>
          <p:cNvSpPr/>
          <p:nvPr/>
        </p:nvSpPr>
        <p:spPr>
          <a:xfrm flipH="1">
            <a:off x="2699792" y="915566"/>
            <a:ext cx="1728192" cy="432048"/>
          </a:xfrm>
          <a:prstGeom prst="bentUpArrow">
            <a:avLst>
              <a:gd name="adj1" fmla="val 25000"/>
              <a:gd name="adj2" fmla="val 3607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 idx="4294967295"/>
          </p:nvPr>
        </p:nvSpPr>
        <p:spPr>
          <a:xfrm>
            <a:off x="323528" y="-92546"/>
            <a:ext cx="8712968" cy="59665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s-ES" sz="1700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" sz="1700" dirty="0" smtClean="0">
                <a:solidFill>
                  <a:schemeClr val="accent1">
                    <a:lumMod val="50000"/>
                  </a:schemeClr>
                </a:solidFill>
              </a:rPr>
              <a:t>roponemos 4 areas de trabajo para conseguir estos objetivos</a:t>
            </a:r>
            <a:endParaRPr lang="en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9" name="38 Grupo"/>
          <p:cNvGrpSpPr/>
          <p:nvPr/>
        </p:nvGrpSpPr>
        <p:grpSpPr>
          <a:xfrm flipH="1">
            <a:off x="5508104" y="1707655"/>
            <a:ext cx="3312368" cy="1296142"/>
            <a:chOff x="827585" y="2400039"/>
            <a:chExt cx="5319360" cy="747775"/>
          </a:xfrm>
        </p:grpSpPr>
        <p:sp>
          <p:nvSpPr>
            <p:cNvPr id="15" name="Shape 247"/>
            <p:cNvSpPr/>
            <p:nvPr/>
          </p:nvSpPr>
          <p:spPr>
            <a:xfrm>
              <a:off x="827585" y="2400039"/>
              <a:ext cx="5319360" cy="747775"/>
            </a:xfrm>
            <a:prstGeom prst="homePlate">
              <a:avLst>
                <a:gd name="adj" fmla="val 35440"/>
              </a:avLst>
            </a:prstGeom>
            <a:solidFill>
              <a:srgbClr val="16575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-69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61"/>
            <p:cNvSpPr txBox="1"/>
            <p:nvPr/>
          </p:nvSpPr>
          <p:spPr>
            <a:xfrm>
              <a:off x="4896184" y="2549594"/>
              <a:ext cx="353893" cy="449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2400" b="1" i="0" u="none" strike="noStrike" cap="none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2</a:t>
              </a:r>
              <a:endParaRPr lang="en" sz="2400" b="1" i="0" u="none" strike="noStrike" cap="none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cxnSp>
          <p:nvCxnSpPr>
            <p:cNvPr id="30" name="Shape 262"/>
            <p:cNvCxnSpPr/>
            <p:nvPr/>
          </p:nvCxnSpPr>
          <p:spPr>
            <a:xfrm>
              <a:off x="4848032" y="2599445"/>
              <a:ext cx="0" cy="392999"/>
            </a:xfrm>
            <a:prstGeom prst="straightConnector1">
              <a:avLst/>
            </a:pr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" name="Shape 266"/>
            <p:cNvSpPr txBox="1"/>
            <p:nvPr/>
          </p:nvSpPr>
          <p:spPr>
            <a:xfrm>
              <a:off x="951293" y="2499742"/>
              <a:ext cx="3796230" cy="574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buSzPct val="25000"/>
                <a:buNone/>
              </a:pPr>
              <a:r>
                <a:rPr lang="es-ES" b="1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PONER EN VALOR LOS </a:t>
              </a:r>
              <a:r>
                <a:rPr lang="en" sz="1800" b="1" u="sng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SERVICIOS </a:t>
              </a:r>
              <a:r>
                <a:rPr lang="en" sz="1800" b="1" u="sng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AGROAMBIENTALES DEL PAISAJE-TERRITORIO </a:t>
              </a:r>
              <a:endParaRPr lang="en" sz="1800" u="sng" dirty="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sp>
        <p:nvSpPr>
          <p:cNvPr id="37" name="Shape 269"/>
          <p:cNvSpPr txBox="1"/>
          <p:nvPr/>
        </p:nvSpPr>
        <p:spPr>
          <a:xfrm>
            <a:off x="467544" y="771550"/>
            <a:ext cx="3024336" cy="39604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es-ES" sz="24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4.COMUNICACION DE LAS INICIATIVAS</a:t>
            </a:r>
          </a:p>
          <a:p>
            <a:pPr algn="ctr">
              <a:lnSpc>
                <a:spcPct val="83333"/>
              </a:lnSpc>
              <a:buSzPct val="25000"/>
            </a:pPr>
            <a:endParaRPr lang="es-ES" sz="2400" dirty="0" smtClean="0">
              <a:solidFill>
                <a:schemeClr val="bg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algn="ctr">
              <a:lnSpc>
                <a:spcPct val="83333"/>
              </a:lnSpc>
              <a:buSzPct val="25000"/>
            </a:pPr>
            <a:endParaRPr lang="es-ES" sz="2400" dirty="0" smtClean="0">
              <a:solidFill>
                <a:schemeClr val="bg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algn="ctr">
              <a:lnSpc>
                <a:spcPct val="83333"/>
              </a:lnSpc>
              <a:buSzPct val="25000"/>
            </a:pPr>
            <a:r>
              <a:rPr lang="es-ES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DARNOS A CONOCER COMO MUNICIPIO (cada uno desde su responsabilidad social)</a:t>
            </a:r>
            <a:endParaRPr lang="es-ES" sz="2400" dirty="0" smtClean="0">
              <a:solidFill>
                <a:schemeClr val="bg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endParaRPr lang="en" sz="2400" dirty="0">
              <a:solidFill>
                <a:schemeClr val="bg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056" name="AutoShape 8" descr="Resultado de imagen de divalterr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8" name="AutoShape 10" descr="Resultado de imagen de divalterr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Shape 212"/>
          <p:cNvSpPr txBox="1"/>
          <p:nvPr/>
        </p:nvSpPr>
        <p:spPr>
          <a:xfrm>
            <a:off x="3851920" y="771550"/>
            <a:ext cx="1656184" cy="194421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b="1" u="sng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Objetivo 1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AGRICULTURA</a:t>
            </a:r>
            <a:r>
              <a:rPr lang="en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 RESPETUOSA CON EL MEDIO AMBIENTE Y SEGURA</a:t>
            </a:r>
            <a:endParaRPr lang="en" b="1" dirty="0">
              <a:solidFill>
                <a:srgbClr val="8EC64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Shape 212"/>
          <p:cNvSpPr txBox="1"/>
          <p:nvPr/>
        </p:nvSpPr>
        <p:spPr>
          <a:xfrm>
            <a:off x="3851920" y="3147814"/>
            <a:ext cx="1584176" cy="158417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s-ES" b="1" u="sng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Objetivo 2</a:t>
            </a:r>
          </a:p>
          <a:p>
            <a:pPr lvl="0" algn="ctr"/>
            <a:r>
              <a:rPr lang="en" b="1" dirty="0" smtClean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PROMOCION DE LA </a:t>
            </a:r>
          </a:p>
          <a:p>
            <a:pPr lvl="0" algn="ctr"/>
            <a:r>
              <a:rPr lang="en" b="1" dirty="0" smtClean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“ALMENDRA DE ALCALALI” </a:t>
            </a:r>
          </a:p>
        </p:txBody>
      </p:sp>
      <p:grpSp>
        <p:nvGrpSpPr>
          <p:cNvPr id="46" name="45 Grupo"/>
          <p:cNvGrpSpPr/>
          <p:nvPr/>
        </p:nvGrpSpPr>
        <p:grpSpPr>
          <a:xfrm flipH="1">
            <a:off x="5436096" y="555526"/>
            <a:ext cx="3168352" cy="1008112"/>
            <a:chOff x="942456" y="1704225"/>
            <a:chExt cx="4824537" cy="651501"/>
          </a:xfrm>
        </p:grpSpPr>
        <p:sp>
          <p:nvSpPr>
            <p:cNvPr id="16" name="Shape 248"/>
            <p:cNvSpPr/>
            <p:nvPr/>
          </p:nvSpPr>
          <p:spPr>
            <a:xfrm>
              <a:off x="942456" y="1704225"/>
              <a:ext cx="4824537" cy="651500"/>
            </a:xfrm>
            <a:prstGeom prst="homePlate">
              <a:avLst>
                <a:gd name="adj" fmla="val 35440"/>
              </a:avLst>
            </a:prstGeom>
            <a:solidFill>
              <a:srgbClr val="94BF6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-69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58"/>
            <p:cNvSpPr txBox="1"/>
            <p:nvPr/>
          </p:nvSpPr>
          <p:spPr>
            <a:xfrm>
              <a:off x="5077773" y="1810549"/>
              <a:ext cx="353918" cy="449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2400" b="1" i="0" u="none" strike="noStrike" cap="none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1</a:t>
              </a:r>
              <a:endParaRPr lang="en" sz="2400" b="1" i="0" u="none" strike="noStrike" cap="none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cxnSp>
          <p:nvCxnSpPr>
            <p:cNvPr id="27" name="Shape 259"/>
            <p:cNvCxnSpPr/>
            <p:nvPr/>
          </p:nvCxnSpPr>
          <p:spPr>
            <a:xfrm>
              <a:off x="4962903" y="1838936"/>
              <a:ext cx="0" cy="392999"/>
            </a:xfrm>
            <a:prstGeom prst="straightConnector1">
              <a:avLst/>
            </a:pr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" name="Shape 260"/>
            <p:cNvSpPr txBox="1"/>
            <p:nvPr/>
          </p:nvSpPr>
          <p:spPr>
            <a:xfrm>
              <a:off x="1172195" y="1736592"/>
              <a:ext cx="3790709" cy="61913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buSzPct val="25000"/>
                <a:buNone/>
              </a:pPr>
              <a:r>
                <a:rPr lang="es-ES" sz="1200" b="1" u="sng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RECOMENDACIONES</a:t>
              </a:r>
              <a:r>
                <a:rPr lang="es-ES" sz="1200" b="1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 EN </a:t>
              </a:r>
              <a:r>
                <a:rPr lang="es-ES" sz="1200" b="1" u="sng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GESTION  INTEGRADA DE PLAGAS  </a:t>
              </a:r>
              <a:r>
                <a:rPr lang="es-ES" sz="1200" b="1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Y  ESTUDIO DEL PAISAJE-TERRITORIO</a:t>
              </a:r>
              <a:endParaRPr lang="en" sz="1200" b="1" i="0" u="none" strike="noStrike" cap="none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endParaRPr lang="en" sz="1000" b="0" i="0" u="none" strike="noStrike" cap="none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59" name="58 Grupo"/>
          <p:cNvGrpSpPr/>
          <p:nvPr/>
        </p:nvGrpSpPr>
        <p:grpSpPr>
          <a:xfrm>
            <a:off x="5436096" y="3147814"/>
            <a:ext cx="3600400" cy="1872208"/>
            <a:chOff x="4499991" y="3291830"/>
            <a:chExt cx="4612113" cy="864096"/>
          </a:xfrm>
        </p:grpSpPr>
        <p:sp>
          <p:nvSpPr>
            <p:cNvPr id="14" name="Shape 246"/>
            <p:cNvSpPr/>
            <p:nvPr/>
          </p:nvSpPr>
          <p:spPr>
            <a:xfrm flipH="1">
              <a:off x="4499991" y="3291830"/>
              <a:ext cx="4392488" cy="864096"/>
            </a:xfrm>
            <a:prstGeom prst="homePlate">
              <a:avLst>
                <a:gd name="adj" fmla="val 35440"/>
              </a:avLst>
            </a:prstGeom>
            <a:solidFill>
              <a:srgbClr val="3B8D6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-69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263"/>
            <p:cNvSpPr txBox="1"/>
            <p:nvPr/>
          </p:nvSpPr>
          <p:spPr>
            <a:xfrm>
              <a:off x="5295680" y="3507854"/>
              <a:ext cx="3816424" cy="460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SzPct val="25000"/>
              </a:pPr>
              <a:r>
                <a:rPr lang="es-ES" b="1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PROMOCION DE LA ALMENDRA DE ALCALALI  DESDE LA </a:t>
              </a:r>
              <a:r>
                <a:rPr lang="es-ES" sz="1800" b="1" u="sng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RESPONSABILIDAD SOCIAL </a:t>
              </a:r>
              <a:r>
                <a:rPr lang="es-ES" sz="1800" b="1" u="sng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TERRITORIAL (todos participan!)</a:t>
              </a:r>
              <a:endParaRPr lang="en" sz="1800" b="1" u="sng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32" name="Shape 264"/>
            <p:cNvSpPr txBox="1"/>
            <p:nvPr/>
          </p:nvSpPr>
          <p:spPr>
            <a:xfrm>
              <a:off x="4572000" y="3507854"/>
              <a:ext cx="596699" cy="449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2400" b="1" i="0" u="none" strike="noStrike" cap="none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3</a:t>
              </a:r>
              <a:endParaRPr lang="en" sz="2400" b="1" i="0" u="none" strike="noStrike" cap="none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cxnSp>
          <p:nvCxnSpPr>
            <p:cNvPr id="33" name="Shape 265"/>
            <p:cNvCxnSpPr/>
            <p:nvPr/>
          </p:nvCxnSpPr>
          <p:spPr>
            <a:xfrm>
              <a:off x="5076056" y="3507854"/>
              <a:ext cx="0" cy="392999"/>
            </a:xfrm>
            <a:prstGeom prst="straightConnector1">
              <a:avLst/>
            </a:pr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8" name="67 Flecha derecha"/>
          <p:cNvSpPr/>
          <p:nvPr/>
        </p:nvSpPr>
        <p:spPr>
          <a:xfrm>
            <a:off x="3491880" y="113159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Flecha derecha"/>
          <p:cNvSpPr/>
          <p:nvPr/>
        </p:nvSpPr>
        <p:spPr>
          <a:xfrm>
            <a:off x="3491880" y="336383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>
            <a:off x="3491880" y="242773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5436096" y="3147814"/>
            <a:ext cx="3528392" cy="185167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ropprot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443958"/>
            <a:ext cx="1224136" cy="612068"/>
          </a:xfrm>
          <a:prstGeom prst="rect">
            <a:avLst/>
          </a:prstGeom>
          <a:noFill/>
        </p:spPr>
      </p:pic>
      <p:pic>
        <p:nvPicPr>
          <p:cNvPr id="5" name="Picture 24" descr="http://www.repte.org/wp-content/uploads/2015/04/LogoW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515966"/>
            <a:ext cx="1296144" cy="53242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907704" y="4515966"/>
            <a:ext cx="4831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Iniciativa Reptes `</a:t>
            </a:r>
            <a:r>
              <a:rPr lang="es-ES" sz="2800" dirty="0" err="1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d’Alcalali</a:t>
            </a:r>
            <a:endParaRPr lang="es-ES" sz="2800" dirty="0" smtClean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" name="0 Imagen" descr="requetedefinitivo cop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280" y="4351412"/>
            <a:ext cx="49716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Hexágono"/>
          <p:cNvSpPr/>
          <p:nvPr/>
        </p:nvSpPr>
        <p:spPr>
          <a:xfrm rot="1044345">
            <a:off x="7538999" y="2860886"/>
            <a:ext cx="710933" cy="639601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Hexágono"/>
          <p:cNvSpPr/>
          <p:nvPr/>
        </p:nvSpPr>
        <p:spPr>
          <a:xfrm rot="1044345">
            <a:off x="7097329" y="2371970"/>
            <a:ext cx="710933" cy="639601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Hexágono"/>
          <p:cNvSpPr/>
          <p:nvPr/>
        </p:nvSpPr>
        <p:spPr>
          <a:xfrm rot="1044345">
            <a:off x="7737639" y="2223571"/>
            <a:ext cx="710933" cy="63960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Hexágono"/>
          <p:cNvSpPr/>
          <p:nvPr/>
        </p:nvSpPr>
        <p:spPr>
          <a:xfrm rot="1044345">
            <a:off x="7304444" y="1751142"/>
            <a:ext cx="710933" cy="639601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Hexágono"/>
          <p:cNvSpPr/>
          <p:nvPr/>
        </p:nvSpPr>
        <p:spPr>
          <a:xfrm rot="1044345">
            <a:off x="6444209" y="2483575"/>
            <a:ext cx="710933" cy="639601"/>
          </a:xfrm>
          <a:prstGeom prst="hexagon">
            <a:avLst/>
          </a:prstGeom>
          <a:solidFill>
            <a:srgbClr val="EA482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Hexágono"/>
          <p:cNvSpPr/>
          <p:nvPr/>
        </p:nvSpPr>
        <p:spPr>
          <a:xfrm rot="1044345">
            <a:off x="6648166" y="1864392"/>
            <a:ext cx="710933" cy="639601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6" descr="http://www.repte.org/wp-content/uploads/2015/06/servicio-repte-subvencion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5039" y="2946278"/>
            <a:ext cx="431672" cy="519122"/>
          </a:xfrm>
          <a:prstGeom prst="rect">
            <a:avLst/>
          </a:prstGeom>
          <a:noFill/>
        </p:spPr>
      </p:pic>
      <p:pic>
        <p:nvPicPr>
          <p:cNvPr id="11" name="Picture 8" descr="http://www.repte.org/wp-content/uploads/2015/06/repte-medioambien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4044" y="2562592"/>
            <a:ext cx="429015" cy="446419"/>
          </a:xfrm>
          <a:prstGeom prst="rect">
            <a:avLst/>
          </a:prstGeom>
          <a:noFill/>
        </p:spPr>
      </p:pic>
      <p:pic>
        <p:nvPicPr>
          <p:cNvPr id="18" name="Picture 6" descr="http://www.repte.org/wp-content/uploads/2013/04/INICIO_MARCAYTERRIT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9880" y="1968578"/>
            <a:ext cx="382825" cy="431894"/>
          </a:xfrm>
          <a:prstGeom prst="rect">
            <a:avLst/>
          </a:prstGeom>
          <a:noFill/>
        </p:spPr>
      </p:pic>
      <p:pic>
        <p:nvPicPr>
          <p:cNvPr id="21" name="Picture 20" descr="http://www.repte.org/wp-content/uploads/2013/04/z-icon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5433" y="2339382"/>
            <a:ext cx="429101" cy="446419"/>
          </a:xfrm>
          <a:prstGeom prst="rect">
            <a:avLst/>
          </a:prstGeom>
          <a:noFill/>
        </p:spPr>
      </p:pic>
      <p:pic>
        <p:nvPicPr>
          <p:cNvPr id="22" name="Picture 22" descr="http://www.repte.org/wp-content/uploads/2013/04/zicon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23571" y="2449343"/>
            <a:ext cx="451244" cy="485331"/>
          </a:xfrm>
          <a:prstGeom prst="rect">
            <a:avLst/>
          </a:prstGeom>
          <a:noFill/>
        </p:spPr>
      </p:pic>
      <p:pic>
        <p:nvPicPr>
          <p:cNvPr id="29" name="Picture 4" descr="http://www.repte.org/wp-content/uploads/2013/04/INICIO_MEDIOAMBIENTE-Y-AGRIC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1946" y="1830230"/>
            <a:ext cx="448254" cy="498849"/>
          </a:xfrm>
          <a:prstGeom prst="rect">
            <a:avLst/>
          </a:prstGeom>
          <a:noFill/>
        </p:spPr>
      </p:pic>
      <p:sp>
        <p:nvSpPr>
          <p:cNvPr id="31" name="30 Hexágono"/>
          <p:cNvSpPr/>
          <p:nvPr/>
        </p:nvSpPr>
        <p:spPr>
          <a:xfrm rot="1044345">
            <a:off x="6891447" y="2984566"/>
            <a:ext cx="710933" cy="639601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Hexágono"/>
          <p:cNvSpPr/>
          <p:nvPr/>
        </p:nvSpPr>
        <p:spPr>
          <a:xfrm rot="1044345">
            <a:off x="6850664" y="1255924"/>
            <a:ext cx="710933" cy="639601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Hexágono"/>
          <p:cNvSpPr/>
          <p:nvPr/>
        </p:nvSpPr>
        <p:spPr>
          <a:xfrm rot="1044345">
            <a:off x="5653888" y="1676761"/>
            <a:ext cx="710933" cy="639601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Hexágono"/>
          <p:cNvSpPr/>
          <p:nvPr/>
        </p:nvSpPr>
        <p:spPr>
          <a:xfrm rot="1044345">
            <a:off x="8030151" y="1480419"/>
            <a:ext cx="710933" cy="639601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Arco"/>
          <p:cNvSpPr/>
          <p:nvPr/>
        </p:nvSpPr>
        <p:spPr>
          <a:xfrm>
            <a:off x="5796137" y="1471948"/>
            <a:ext cx="792088" cy="792088"/>
          </a:xfrm>
          <a:prstGeom prst="arc">
            <a:avLst>
              <a:gd name="adj1" fmla="val 16200000"/>
              <a:gd name="adj2" fmla="val 2173932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Arco"/>
          <p:cNvSpPr/>
          <p:nvPr/>
        </p:nvSpPr>
        <p:spPr>
          <a:xfrm rot="9951201">
            <a:off x="8260813" y="819699"/>
            <a:ext cx="517701" cy="996835"/>
          </a:xfrm>
          <a:prstGeom prst="arc">
            <a:avLst>
              <a:gd name="adj1" fmla="val 21345994"/>
              <a:gd name="adj2" fmla="val 11784248"/>
            </a:avLst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Arco"/>
          <p:cNvSpPr/>
          <p:nvPr/>
        </p:nvSpPr>
        <p:spPr>
          <a:xfrm rot="9951201">
            <a:off x="5414430" y="1168441"/>
            <a:ext cx="517701" cy="996835"/>
          </a:xfrm>
          <a:prstGeom prst="arc">
            <a:avLst>
              <a:gd name="adj1" fmla="val 18700698"/>
              <a:gd name="adj2" fmla="val 5224081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Arco"/>
          <p:cNvSpPr/>
          <p:nvPr/>
        </p:nvSpPr>
        <p:spPr>
          <a:xfrm rot="20545993">
            <a:off x="8417897" y="1851368"/>
            <a:ext cx="517701" cy="275293"/>
          </a:xfrm>
          <a:prstGeom prst="arc">
            <a:avLst>
              <a:gd name="adj1" fmla="val 17512530"/>
              <a:gd name="adj2" fmla="val 11784248"/>
            </a:avLst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07504" y="1606610"/>
            <a:ext cx="8424936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s-ES" sz="4400" dirty="0" smtClean="0"/>
              <a:t>Construyendo nuestro Reto</a:t>
            </a:r>
            <a:endParaRPr lang="en" sz="4400" dirty="0" smtClean="0"/>
          </a:p>
          <a:p>
            <a:pPr lvl="0" algn="l">
              <a:spcBef>
                <a:spcPts val="0"/>
              </a:spcBef>
              <a:buNone/>
            </a:pPr>
            <a:endParaRPr lang="en" sz="7200" dirty="0" smtClean="0"/>
          </a:p>
          <a:p>
            <a:pPr lvl="0" algn="l">
              <a:spcBef>
                <a:spcPts val="0"/>
              </a:spcBef>
              <a:buNone/>
            </a:pPr>
            <a:r>
              <a:rPr lang="en" sz="7200" dirty="0" smtClean="0"/>
              <a:t>…En </a:t>
            </a:r>
            <a:r>
              <a:rPr lang="en" sz="7200" b="1" dirty="0" smtClean="0"/>
              <a:t>6 pasos</a:t>
            </a:r>
            <a:endParaRPr lang="en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563888" y="115807"/>
            <a:ext cx="5580112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defRPr/>
            </a:pPr>
            <a:r>
              <a:rPr lang="es-ES" sz="2800" dirty="0" smtClean="0"/>
              <a:t>Estudio Global de la Agricultura Local y de sus </a:t>
            </a:r>
            <a:r>
              <a:rPr lang="es-ES" sz="2800" dirty="0" err="1" smtClean="0"/>
              <a:t>caracteristicas</a:t>
            </a:r>
            <a:endParaRPr lang="en" sz="2800" dirty="0" smtClean="0"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" y="1757555"/>
            <a:ext cx="3059832" cy="2542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15" name="Shape 135"/>
          <p:cNvSpPr txBox="1">
            <a:spLocks noGrp="1"/>
          </p:cNvSpPr>
          <p:nvPr>
            <p:ph type="subTitle" idx="1"/>
          </p:nvPr>
        </p:nvSpPr>
        <p:spPr>
          <a:xfrm>
            <a:off x="3563888" y="1203598"/>
            <a:ext cx="5256584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ts val="21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" sz="1600" dirty="0" smtClean="0"/>
              <a:t>¿Que potencial tiene el cultivo del almendro en la zona?. Anegadas en produccion y potenciales</a:t>
            </a:r>
          </a:p>
          <a:p>
            <a:pPr marL="342900" lvl="0" indent="-342900" rtl="0">
              <a:lnSpc>
                <a:spcPts val="2100"/>
              </a:lnSpc>
              <a:spcBef>
                <a:spcPts val="0"/>
              </a:spcBef>
            </a:pPr>
            <a:endParaRPr lang="en" sz="1600" dirty="0" smtClean="0"/>
          </a:p>
          <a:p>
            <a:pPr marL="342900" lvl="0" indent="-342900" rtl="0">
              <a:lnSpc>
                <a:spcPts val="21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" sz="1600" dirty="0" smtClean="0"/>
              <a:t>¿Que modelo de agricultura se practica?</a:t>
            </a:r>
          </a:p>
          <a:p>
            <a:pPr marL="342900" lvl="0" indent="-342900" rtl="0">
              <a:lnSpc>
                <a:spcPts val="2100"/>
              </a:lnSpc>
              <a:spcBef>
                <a:spcPts val="0"/>
              </a:spcBef>
            </a:pPr>
            <a:endParaRPr lang="en" sz="1600" dirty="0" smtClean="0"/>
          </a:p>
          <a:p>
            <a:pPr marL="342900" lvl="0" indent="-342900">
              <a:lnSpc>
                <a:spcPts val="2100"/>
              </a:lnSpc>
              <a:buFont typeface="Wingdings" pitchFamily="2" charset="2"/>
              <a:buChar char="Ø"/>
            </a:pPr>
            <a:r>
              <a:rPr lang="en" sz="1600" dirty="0" smtClean="0"/>
              <a:t>¿C</a:t>
            </a:r>
            <a:r>
              <a:rPr lang="es-ES" sz="1600" dirty="0" err="1" smtClean="0"/>
              <a:t>omo</a:t>
            </a:r>
            <a:r>
              <a:rPr lang="en" sz="1600" dirty="0" smtClean="0"/>
              <a:t> estan distribuidos los campos de cultivo?</a:t>
            </a:r>
          </a:p>
          <a:p>
            <a:pPr marL="342900" lvl="0" indent="-342900">
              <a:lnSpc>
                <a:spcPts val="2100"/>
              </a:lnSpc>
            </a:pPr>
            <a:endParaRPr lang="en" sz="1600" dirty="0" smtClean="0"/>
          </a:p>
          <a:p>
            <a:pPr marL="342900" lvl="0" indent="-342900">
              <a:lnSpc>
                <a:spcPts val="2100"/>
              </a:lnSpc>
              <a:buFont typeface="Wingdings" pitchFamily="2" charset="2"/>
              <a:buChar char="Ø"/>
            </a:pPr>
            <a:r>
              <a:rPr lang="en" sz="1600" dirty="0" smtClean="0"/>
              <a:t>¿Disponemos de Biodiversidad suficiente para una gestion integrada de las plagas</a:t>
            </a:r>
            <a:r>
              <a:rPr lang="en" sz="1600" dirty="0" smtClean="0"/>
              <a:t>?</a:t>
            </a:r>
          </a:p>
          <a:p>
            <a:pPr marL="342900" lvl="0" indent="-342900">
              <a:lnSpc>
                <a:spcPts val="2100"/>
              </a:lnSpc>
              <a:buFont typeface="Wingdings" pitchFamily="2" charset="2"/>
              <a:buChar char="Ø"/>
            </a:pPr>
            <a:endParaRPr lang="en" sz="1600" dirty="0" smtClean="0"/>
          </a:p>
          <a:p>
            <a:pPr marL="342900" lvl="0" indent="-342900">
              <a:lnSpc>
                <a:spcPts val="2100"/>
              </a:lnSpc>
              <a:buFont typeface="Wingdings" pitchFamily="2" charset="2"/>
              <a:buChar char="Ø"/>
            </a:pPr>
            <a:r>
              <a:rPr lang="en" sz="1600" dirty="0" smtClean="0"/>
              <a:t>¿Que practicas en gestion integrada de plagas se estan realizando?</a:t>
            </a:r>
            <a:endParaRPr lang="en" sz="1600" dirty="0" smtClean="0"/>
          </a:p>
          <a:p>
            <a:pPr marL="342900" lvl="0" indent="-342900">
              <a:lnSpc>
                <a:spcPts val="2100"/>
              </a:lnSpc>
            </a:pPr>
            <a:endParaRPr lang="en" sz="1600" dirty="0" smtClean="0"/>
          </a:p>
          <a:p>
            <a:pPr marL="342900" lvl="0" indent="-342900" rtl="0">
              <a:spcBef>
                <a:spcPts val="0"/>
              </a:spcBef>
            </a:pP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563888" y="411510"/>
            <a:ext cx="5580112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defRPr/>
            </a:pPr>
            <a:r>
              <a:rPr lang="en" sz="2800" dirty="0" smtClean="0">
                <a:sym typeface="Arial"/>
              </a:rPr>
              <a:t>Recomendaciones en Gestion Integrada de Plagas y Territorio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" y="1779662"/>
            <a:ext cx="3059832" cy="2542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15" name="Shape 135"/>
          <p:cNvSpPr txBox="1">
            <a:spLocks noGrp="1"/>
          </p:cNvSpPr>
          <p:nvPr>
            <p:ph type="subTitle" idx="1"/>
          </p:nvPr>
        </p:nvSpPr>
        <p:spPr>
          <a:xfrm>
            <a:off x="3635896" y="1563638"/>
            <a:ext cx="5328592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Font typeface="Wingdings" pitchFamily="2" charset="2"/>
              <a:buChar char="ü"/>
            </a:pPr>
            <a:r>
              <a:rPr lang="es-ES" u="sng" dirty="0" err="1" smtClean="0"/>
              <a:t>Formacion</a:t>
            </a:r>
            <a:r>
              <a:rPr lang="es-ES" u="sng" dirty="0" smtClean="0"/>
              <a:t> y Recomendaciones </a:t>
            </a:r>
            <a:r>
              <a:rPr lang="es-ES" dirty="0" smtClean="0"/>
              <a:t>en torno a:</a:t>
            </a:r>
          </a:p>
          <a:p>
            <a:pPr lvl="0" rtl="0">
              <a:spcBef>
                <a:spcPts val="0"/>
              </a:spcBef>
              <a:buFont typeface="Wingdings" pitchFamily="2" charset="2"/>
              <a:buChar char="ü"/>
            </a:pPr>
            <a:endParaRPr lang="es-ES" dirty="0" smtClean="0"/>
          </a:p>
          <a:p>
            <a:pPr lvl="7">
              <a:buFont typeface="Wingdings" pitchFamily="2" charset="2"/>
              <a:buChar char="Ø"/>
            </a:pPr>
            <a:r>
              <a:rPr lang="es-ES" dirty="0" smtClean="0">
                <a:solidFill>
                  <a:srgbClr val="002060"/>
                </a:solidFill>
              </a:rPr>
              <a:t>GIP y en RD Uso Sostenible de Plaguicidas</a:t>
            </a:r>
          </a:p>
          <a:p>
            <a:pPr lvl="7"/>
            <a:endParaRPr lang="es-ES" dirty="0" smtClean="0">
              <a:solidFill>
                <a:srgbClr val="002060"/>
              </a:solidFill>
            </a:endParaRPr>
          </a:p>
          <a:p>
            <a:pPr lvl="7">
              <a:buFont typeface="Wingdings" pitchFamily="2" charset="2"/>
              <a:buChar char="Ø"/>
            </a:pPr>
            <a:r>
              <a:rPr lang="es-ES" dirty="0" smtClean="0">
                <a:solidFill>
                  <a:srgbClr val="002060"/>
                </a:solidFill>
              </a:rPr>
              <a:t>Herramientas  para el Control </a:t>
            </a:r>
            <a:r>
              <a:rPr lang="es-ES" dirty="0" err="1" smtClean="0">
                <a:solidFill>
                  <a:srgbClr val="002060"/>
                </a:solidFill>
              </a:rPr>
              <a:t>Biologico</a:t>
            </a:r>
            <a:endParaRPr lang="es-ES" dirty="0" smtClean="0">
              <a:solidFill>
                <a:srgbClr val="002060"/>
              </a:solidFill>
            </a:endParaRPr>
          </a:p>
          <a:p>
            <a:pPr lvl="7"/>
            <a:endParaRPr lang="es-ES" dirty="0" smtClean="0">
              <a:solidFill>
                <a:srgbClr val="002060"/>
              </a:solidFill>
            </a:endParaRPr>
          </a:p>
          <a:p>
            <a:pPr lvl="7">
              <a:buFont typeface="Wingdings" pitchFamily="2" charset="2"/>
              <a:buChar char="Ø"/>
            </a:pPr>
            <a:r>
              <a:rPr lang="es-ES" dirty="0" err="1" smtClean="0">
                <a:solidFill>
                  <a:srgbClr val="002060"/>
                </a:solidFill>
              </a:rPr>
              <a:t>Identificacion</a:t>
            </a:r>
            <a:r>
              <a:rPr lang="es-ES" dirty="0" smtClean="0">
                <a:solidFill>
                  <a:srgbClr val="002060"/>
                </a:solidFill>
              </a:rPr>
              <a:t> de Servicios Agroambientales</a:t>
            </a:r>
          </a:p>
          <a:p>
            <a:pPr lvl="7">
              <a:buFont typeface="Wingdings" pitchFamily="2" charset="2"/>
              <a:buChar char="Ø"/>
            </a:pPr>
            <a:endParaRPr lang="es-ES" dirty="0" smtClean="0">
              <a:solidFill>
                <a:srgbClr val="002060"/>
              </a:solidFill>
            </a:endParaRPr>
          </a:p>
          <a:p>
            <a:pPr lvl="7">
              <a:buFont typeface="Wingdings" pitchFamily="2" charset="2"/>
              <a:buChar char="Ø"/>
            </a:pPr>
            <a:r>
              <a:rPr lang="en" dirty="0" smtClean="0">
                <a:solidFill>
                  <a:srgbClr val="002060"/>
                </a:solidFill>
              </a:rPr>
              <a:t>Funciones de la Biodiversidad en nuestros campos de cultivo</a:t>
            </a:r>
          </a:p>
          <a:p>
            <a:pPr lvl="7">
              <a:buFont typeface="Wingdings" pitchFamily="2" charset="2"/>
              <a:buChar char="Ø"/>
            </a:pPr>
            <a:endParaRPr lang="es-ES" dirty="0" smtClean="0"/>
          </a:p>
          <a:p>
            <a:pPr lvl="7">
              <a:buFont typeface="Wingdings" pitchFamily="2" charset="2"/>
              <a:buChar char="Ø"/>
            </a:pPr>
            <a:endParaRPr lang="es-ES" dirty="0" smtClean="0"/>
          </a:p>
          <a:p>
            <a:pPr lvl="7">
              <a:buFont typeface="Wingdings" pitchFamily="2" charset="2"/>
              <a:buChar char="Ø"/>
            </a:pP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491880" y="483518"/>
            <a:ext cx="5364088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defRPr/>
            </a:pPr>
            <a:r>
              <a:rPr lang="es-ES" sz="2800" dirty="0" err="1" smtClean="0"/>
              <a:t>Identificacion</a:t>
            </a:r>
            <a:r>
              <a:rPr lang="es-ES" sz="2800" dirty="0" smtClean="0"/>
              <a:t> del </a:t>
            </a:r>
            <a:br>
              <a:rPr lang="es-ES" sz="2800" dirty="0" smtClean="0"/>
            </a:br>
            <a:r>
              <a:rPr lang="es-ES" sz="2800" dirty="0" smtClean="0"/>
              <a:t>Valor de los Productos Locales</a:t>
            </a:r>
            <a:endParaRPr lang="en" sz="2800" u="sng" dirty="0" smtClean="0"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" y="1779662"/>
            <a:ext cx="3059832" cy="2542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15" name="Shape 135"/>
          <p:cNvSpPr txBox="1">
            <a:spLocks noGrp="1"/>
          </p:cNvSpPr>
          <p:nvPr>
            <p:ph type="subTitle" idx="1"/>
          </p:nvPr>
        </p:nvSpPr>
        <p:spPr>
          <a:xfrm>
            <a:off x="3563888" y="1635646"/>
            <a:ext cx="5328592" cy="16561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s-ES" dirty="0" smtClean="0"/>
              <a:t>Puesta en VALOR por parte de TODOS de</a:t>
            </a:r>
            <a:endParaRPr lang="en" dirty="0" smtClean="0"/>
          </a:p>
          <a:p>
            <a:pPr lvl="0"/>
            <a:r>
              <a:rPr lang="es-ES" dirty="0" smtClean="0"/>
              <a:t>l</a:t>
            </a:r>
            <a:r>
              <a:rPr lang="en" dirty="0" smtClean="0"/>
              <a:t>a </a:t>
            </a:r>
            <a:r>
              <a:rPr lang="en" sz="2800" dirty="0" smtClean="0"/>
              <a:t>Almendra de Alcalali</a:t>
            </a:r>
          </a:p>
          <a:p>
            <a:pPr lvl="0"/>
            <a:endParaRPr lang="en" dirty="0" smtClean="0">
              <a:solidFill>
                <a:srgbClr val="002060"/>
              </a:solidFill>
            </a:endParaRPr>
          </a:p>
          <a:p>
            <a:pPr lvl="0"/>
            <a:r>
              <a:rPr lang="en" dirty="0" smtClean="0">
                <a:solidFill>
                  <a:srgbClr val="002060"/>
                </a:solidFill>
              </a:rPr>
              <a:t>Podriamos identificar…</a:t>
            </a:r>
          </a:p>
          <a:p>
            <a:pPr lvl="0"/>
            <a:endParaRPr lang="en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s-ES" dirty="0" smtClean="0">
                <a:solidFill>
                  <a:srgbClr val="002060"/>
                </a:solidFill>
              </a:rPr>
              <a:t>¿Que </a:t>
            </a:r>
            <a:r>
              <a:rPr lang="es-ES" dirty="0" smtClean="0"/>
              <a:t>beneficios</a:t>
            </a:r>
            <a:r>
              <a:rPr lang="es-ES" dirty="0" smtClean="0">
                <a:solidFill>
                  <a:srgbClr val="002060"/>
                </a:solidFill>
              </a:rPr>
              <a:t> aporta a los consumidores la  Almendra de </a:t>
            </a:r>
            <a:r>
              <a:rPr lang="es-ES" dirty="0" err="1" smtClean="0">
                <a:solidFill>
                  <a:srgbClr val="002060"/>
                </a:solidFill>
              </a:rPr>
              <a:t>Alcalali</a:t>
            </a:r>
            <a:r>
              <a:rPr lang="es-ES" dirty="0" smtClean="0">
                <a:solidFill>
                  <a:srgbClr val="002060"/>
                </a:solidFill>
              </a:rPr>
              <a:t>?</a:t>
            </a:r>
          </a:p>
          <a:p>
            <a:pPr lvl="0">
              <a:buFont typeface="Wingdings" pitchFamily="2" charset="2"/>
              <a:buChar char="ü"/>
            </a:pPr>
            <a:endParaRPr lang="es-ES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es-ES" dirty="0" smtClean="0">
                <a:solidFill>
                  <a:srgbClr val="002060"/>
                </a:solidFill>
              </a:rPr>
              <a:t>En que se </a:t>
            </a:r>
            <a:r>
              <a:rPr lang="es-ES" dirty="0" smtClean="0"/>
              <a:t>diferencia</a:t>
            </a:r>
            <a:r>
              <a:rPr lang="es-ES" dirty="0" smtClean="0">
                <a:solidFill>
                  <a:srgbClr val="002060"/>
                </a:solidFill>
              </a:rPr>
              <a:t> de otras almendras?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860</Words>
  <Application>Microsoft Office PowerPoint</Application>
  <PresentationFormat>Presentación en pantalla (16:9)</PresentationFormat>
  <Paragraphs>188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Roboto Slab</vt:lpstr>
      <vt:lpstr>Nixie One</vt:lpstr>
      <vt:lpstr>Varela Round</vt:lpstr>
      <vt:lpstr>Roboto</vt:lpstr>
      <vt:lpstr>Wingdings</vt:lpstr>
      <vt:lpstr>Calibri Light</vt:lpstr>
      <vt:lpstr>Impact</vt:lpstr>
      <vt:lpstr>Warwick template</vt:lpstr>
      <vt:lpstr>ALMENDRA DE ALCALALI</vt:lpstr>
      <vt:lpstr>Editado para al Ayuntamiento de Alcalali</vt:lpstr>
      <vt:lpstr>Presentarnos lo primero…</vt:lpstr>
      <vt:lpstr>POTENCIAR EL CULTIVO DE LA  “ALMENDRA DE ALCALALÍ”</vt:lpstr>
      <vt:lpstr>Proponemos 4 areas de trabajo para conseguir estos objetivos</vt:lpstr>
      <vt:lpstr>Diapositiva 6</vt:lpstr>
      <vt:lpstr>Estudio Global de la Agricultura Local y de sus caracteristicas</vt:lpstr>
      <vt:lpstr>Recomendaciones en Gestion Integrada de Plagas y Territorio</vt:lpstr>
      <vt:lpstr>Identificacion del  Valor de los Productos Locales</vt:lpstr>
      <vt:lpstr>Diapositiva 10</vt:lpstr>
      <vt:lpstr>Diapositiva 11</vt:lpstr>
      <vt:lpstr>Asesoramiento en Subvenciones e Iniciativas de Economia Rural</vt:lpstr>
      <vt:lpstr>Diapositiva 13</vt:lpstr>
      <vt:lpstr>Analisis de los resultados</vt:lpstr>
      <vt:lpstr>Incremento de la Superficie destinada al cultivo del almendro </vt:lpstr>
      <vt:lpstr>Propuesta de ACCIONES a medio plazo; timing de la iniciativa</vt:lpstr>
      <vt:lpstr>Diapositiva 17</vt:lpstr>
      <vt:lpstr>DATOS  DE CONTACTO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MANUEL PEÑA</dc:creator>
  <cp:lastModifiedBy>Manuel</cp:lastModifiedBy>
  <cp:revision>516</cp:revision>
  <dcterms:modified xsi:type="dcterms:W3CDTF">2016-07-11T17:36:53Z</dcterms:modified>
</cp:coreProperties>
</file>